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9"/>
  </p:notesMasterIdLst>
  <p:handoutMasterIdLst>
    <p:handoutMasterId r:id="rId20"/>
  </p:handoutMasterIdLst>
  <p:sldIdLst>
    <p:sldId id="355" r:id="rId2"/>
    <p:sldId id="300" r:id="rId3"/>
    <p:sldId id="413" r:id="rId4"/>
    <p:sldId id="414" r:id="rId5"/>
    <p:sldId id="295" r:id="rId6"/>
    <p:sldId id="294" r:id="rId7"/>
    <p:sldId id="388" r:id="rId8"/>
    <p:sldId id="372" r:id="rId9"/>
    <p:sldId id="415" r:id="rId10"/>
    <p:sldId id="402" r:id="rId11"/>
    <p:sldId id="403" r:id="rId12"/>
    <p:sldId id="404" r:id="rId13"/>
    <p:sldId id="408" r:id="rId14"/>
    <p:sldId id="405" r:id="rId15"/>
    <p:sldId id="406" r:id="rId16"/>
    <p:sldId id="393" r:id="rId17"/>
    <p:sldId id="412" r:id="rId18"/>
  </p:sldIdLst>
  <p:sldSz cx="9144000" cy="6858000" type="screen4x3"/>
  <p:notesSz cx="6858000" cy="994568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C7476"/>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3357" autoAdjust="0"/>
  </p:normalViewPr>
  <p:slideViewPr>
    <p:cSldViewPr>
      <p:cViewPr>
        <p:scale>
          <a:sx n="80" d="100"/>
          <a:sy n="80" d="100"/>
        </p:scale>
        <p:origin x="-1074" y="336"/>
      </p:cViewPr>
      <p:guideLst>
        <p:guide orient="horz" pos="2160"/>
        <p:guide pos="2880"/>
      </p:guideLst>
    </p:cSldViewPr>
  </p:slideViewPr>
  <p:notesTextViewPr>
    <p:cViewPr>
      <p:scale>
        <a:sx n="1" d="1"/>
        <a:sy n="1" d="1"/>
      </p:scale>
      <p:origin x="0" y="0"/>
    </p:cViewPr>
  </p:notesTextViewPr>
  <p:sorterViewPr>
    <p:cViewPr>
      <p:scale>
        <a:sx n="130" d="100"/>
        <a:sy n="13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presProps" Target="pres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handoutMaster" Target="handoutMasters/handout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theme" Target="theme/theme1.xml"/><Relationship Id="rId10" Type="http://schemas.openxmlformats.org/officeDocument/2006/relationships/slide" Target="slides/slide9.xml"/><Relationship Id="rId19"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viewProps" Target="viewProp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84613" y="0"/>
            <a:ext cx="2971800" cy="497284"/>
          </a:xfrm>
          <a:prstGeom prst="rect">
            <a:avLst/>
          </a:prstGeom>
        </p:spPr>
        <p:txBody>
          <a:bodyPr vert="horz" lIns="91440" tIns="45720" rIns="91440" bIns="45720" rtlCol="0"/>
          <a:lstStyle>
            <a:lvl1pPr algn="r">
              <a:defRPr sz="1200"/>
            </a:lvl1pPr>
          </a:lstStyle>
          <a:p>
            <a:fld id="{B39F56A6-BF43-4B3C-9712-17951FF51912}" type="datetimeFigureOut">
              <a:rPr lang="en-GB" smtClean="0"/>
              <a:t>21/12/2015</a:t>
            </a:fld>
            <a:endParaRPr lang="en-GB"/>
          </a:p>
        </p:txBody>
      </p:sp>
      <p:sp>
        <p:nvSpPr>
          <p:cNvPr id="4" name="Footer Placeholder 3"/>
          <p:cNvSpPr>
            <a:spLocks noGrp="1"/>
          </p:cNvSpPr>
          <p:nvPr>
            <p:ph type="ftr" sz="quarter" idx="2"/>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84613" y="9446678"/>
            <a:ext cx="2971800" cy="497284"/>
          </a:xfrm>
          <a:prstGeom prst="rect">
            <a:avLst/>
          </a:prstGeom>
        </p:spPr>
        <p:txBody>
          <a:bodyPr vert="horz" lIns="91440" tIns="45720" rIns="91440" bIns="45720" rtlCol="0" anchor="b"/>
          <a:lstStyle>
            <a:lvl1pPr algn="r">
              <a:defRPr sz="1200"/>
            </a:lvl1pPr>
          </a:lstStyle>
          <a:p>
            <a:fld id="{C79E3292-A3F9-4BA2-A0D2-E375760412EF}" type="slidenum">
              <a:rPr lang="en-GB" smtClean="0"/>
              <a:t>‹#›</a:t>
            </a:fld>
            <a:endParaRPr lang="en-GB"/>
          </a:p>
        </p:txBody>
      </p:sp>
    </p:spTree>
    <p:extLst>
      <p:ext uri="{BB962C8B-B14F-4D97-AF65-F5344CB8AC3E}">
        <p14:creationId xmlns:p14="http://schemas.microsoft.com/office/powerpoint/2010/main" val="158199904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97284"/>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97284"/>
          </a:xfrm>
          <a:prstGeom prst="rect">
            <a:avLst/>
          </a:prstGeom>
        </p:spPr>
        <p:txBody>
          <a:bodyPr vert="horz" lIns="91440" tIns="45720" rIns="91440" bIns="45720" rtlCol="0"/>
          <a:lstStyle>
            <a:lvl1pPr algn="r">
              <a:defRPr sz="1200"/>
            </a:lvl1pPr>
          </a:lstStyle>
          <a:p>
            <a:fld id="{18A4957C-3143-4168-B897-13A992F286DF}" type="datetimeFigureOut">
              <a:rPr lang="en-GB" smtClean="0"/>
              <a:t>21/12/2015</a:t>
            </a:fld>
            <a:endParaRPr lang="en-GB"/>
          </a:p>
        </p:txBody>
      </p:sp>
      <p:sp>
        <p:nvSpPr>
          <p:cNvPr id="4" name="Slide Image Placeholder 3"/>
          <p:cNvSpPr>
            <a:spLocks noGrp="1" noRot="1" noChangeAspect="1"/>
          </p:cNvSpPr>
          <p:nvPr>
            <p:ph type="sldImg" idx="2"/>
          </p:nvPr>
        </p:nvSpPr>
        <p:spPr>
          <a:xfrm>
            <a:off x="942975" y="746125"/>
            <a:ext cx="4972050" cy="3729038"/>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724202"/>
            <a:ext cx="5486400" cy="447556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46678"/>
            <a:ext cx="2971800" cy="497284"/>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9446678"/>
            <a:ext cx="2971800" cy="497284"/>
          </a:xfrm>
          <a:prstGeom prst="rect">
            <a:avLst/>
          </a:prstGeom>
        </p:spPr>
        <p:txBody>
          <a:bodyPr vert="horz" lIns="91440" tIns="45720" rIns="91440" bIns="45720" rtlCol="0" anchor="b"/>
          <a:lstStyle>
            <a:lvl1pPr algn="r">
              <a:defRPr sz="1200"/>
            </a:lvl1pPr>
          </a:lstStyle>
          <a:p>
            <a:fld id="{ABB5F3BC-9817-447A-8AF3-174F5D068842}" type="slidenum">
              <a:rPr lang="en-GB" smtClean="0"/>
              <a:t>‹#›</a:t>
            </a:fld>
            <a:endParaRPr lang="en-GB"/>
          </a:p>
        </p:txBody>
      </p:sp>
    </p:spTree>
    <p:extLst>
      <p:ext uri="{BB962C8B-B14F-4D97-AF65-F5344CB8AC3E}">
        <p14:creationId xmlns:p14="http://schemas.microsoft.com/office/powerpoint/2010/main" val="356218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3" Type="http://schemas.openxmlformats.org/officeDocument/2006/relationships/hyperlink" Target="http://www.nytimes.com/2012/07/28/sports/olympics/in-olympic-opening-ceremony-britain-asserts-its-eccentric-identity.html?hp" TargetMode="External"/><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xfrm>
            <a:off x="3884613" y="9446725"/>
            <a:ext cx="2971800" cy="497364"/>
          </a:xfrm>
          <a:prstGeom prst="rect">
            <a:avLst/>
          </a:prstGeom>
          <a:noFill/>
        </p:spPr>
        <p:txBody>
          <a:bodyPr/>
          <a:lstStyle>
            <a:lvl1pPr defTabSz="965901" eaLnBrk="0" hangingPunct="0">
              <a:defRPr>
                <a:solidFill>
                  <a:schemeClr val="tx1"/>
                </a:solidFill>
                <a:latin typeface="Arial" charset="0"/>
              </a:defRPr>
            </a:lvl1pPr>
            <a:lvl2pPr marL="750900" indent="-288808" defTabSz="965901" eaLnBrk="0" hangingPunct="0">
              <a:defRPr>
                <a:solidFill>
                  <a:schemeClr val="tx1"/>
                </a:solidFill>
                <a:latin typeface="Arial" charset="0"/>
              </a:defRPr>
            </a:lvl2pPr>
            <a:lvl3pPr marL="1155230" indent="-231046" defTabSz="965901" eaLnBrk="0" hangingPunct="0">
              <a:defRPr>
                <a:solidFill>
                  <a:schemeClr val="tx1"/>
                </a:solidFill>
                <a:latin typeface="Arial" charset="0"/>
              </a:defRPr>
            </a:lvl3pPr>
            <a:lvl4pPr marL="1617322" indent="-231046" defTabSz="965901" eaLnBrk="0" hangingPunct="0">
              <a:defRPr>
                <a:solidFill>
                  <a:schemeClr val="tx1"/>
                </a:solidFill>
                <a:latin typeface="Arial" charset="0"/>
              </a:defRPr>
            </a:lvl4pPr>
            <a:lvl5pPr marL="2079414" indent="-231046" defTabSz="965901" eaLnBrk="0" hangingPunct="0">
              <a:defRPr>
                <a:solidFill>
                  <a:schemeClr val="tx1"/>
                </a:solidFill>
                <a:latin typeface="Arial" charset="0"/>
              </a:defRPr>
            </a:lvl5pPr>
            <a:lvl6pPr marL="2541506" indent="-231046" defTabSz="965901" eaLnBrk="0" fontAlgn="base" hangingPunct="0">
              <a:spcBef>
                <a:spcPct val="0"/>
              </a:spcBef>
              <a:spcAft>
                <a:spcPct val="0"/>
              </a:spcAft>
              <a:defRPr>
                <a:solidFill>
                  <a:schemeClr val="tx1"/>
                </a:solidFill>
                <a:latin typeface="Arial" charset="0"/>
              </a:defRPr>
            </a:lvl6pPr>
            <a:lvl7pPr marL="3003598" indent="-231046" defTabSz="965901" eaLnBrk="0" fontAlgn="base" hangingPunct="0">
              <a:spcBef>
                <a:spcPct val="0"/>
              </a:spcBef>
              <a:spcAft>
                <a:spcPct val="0"/>
              </a:spcAft>
              <a:defRPr>
                <a:solidFill>
                  <a:schemeClr val="tx1"/>
                </a:solidFill>
                <a:latin typeface="Arial" charset="0"/>
              </a:defRPr>
            </a:lvl7pPr>
            <a:lvl8pPr marL="3465690" indent="-231046" defTabSz="965901" eaLnBrk="0" fontAlgn="base" hangingPunct="0">
              <a:spcBef>
                <a:spcPct val="0"/>
              </a:spcBef>
              <a:spcAft>
                <a:spcPct val="0"/>
              </a:spcAft>
              <a:defRPr>
                <a:solidFill>
                  <a:schemeClr val="tx1"/>
                </a:solidFill>
                <a:latin typeface="Arial" charset="0"/>
              </a:defRPr>
            </a:lvl8pPr>
            <a:lvl9pPr marL="3927782" indent="-231046" defTabSz="965901" eaLnBrk="0" fontAlgn="base" hangingPunct="0">
              <a:spcBef>
                <a:spcPct val="0"/>
              </a:spcBef>
              <a:spcAft>
                <a:spcPct val="0"/>
              </a:spcAft>
              <a:defRPr>
                <a:solidFill>
                  <a:schemeClr val="tx1"/>
                </a:solidFill>
                <a:latin typeface="Arial" charset="0"/>
              </a:defRPr>
            </a:lvl9pPr>
          </a:lstStyle>
          <a:p>
            <a:pPr eaLnBrk="1" hangingPunct="1"/>
            <a:fld id="{69826F65-914C-4F09-840A-B018A5C4B107}" type="slidenum">
              <a:rPr lang="en-GB" smtClean="0">
                <a:solidFill>
                  <a:prstClr val="black"/>
                </a:solidFill>
                <a:latin typeface="Verdana" pitchFamily="34" charset="0"/>
              </a:rPr>
              <a:pPr eaLnBrk="1" hangingPunct="1"/>
              <a:t>3</a:t>
            </a:fld>
            <a:endParaRPr lang="en-GB" dirty="0" smtClean="0">
              <a:solidFill>
                <a:prstClr val="black"/>
              </a:solidFill>
              <a:latin typeface="Verdana" pitchFamily="34" charset="0"/>
            </a:endParaRPr>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r>
              <a:rPr lang="en-US" dirty="0" smtClean="0"/>
              <a:t>Tradition, history and scenery.  The vibrant City of London, financial services, hi-tech inventive/creative industries and clusters. Fashion,</a:t>
            </a:r>
            <a:r>
              <a:rPr lang="en-US" baseline="0" dirty="0" smtClean="0"/>
              <a:t> culture</a:t>
            </a:r>
            <a:r>
              <a:rPr lang="en-US" dirty="0" smtClean="0"/>
              <a:t>.  Multi-culture and tolerance. Football.</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pPr marL="339231" indent="-339231" defTabSz="904616" fontAlgn="base">
              <a:spcBef>
                <a:spcPct val="20000"/>
              </a:spcBef>
              <a:spcAft>
                <a:spcPct val="0"/>
              </a:spcAft>
              <a:buClr>
                <a:srgbClr val="7AC242"/>
              </a:buClr>
              <a:buSzPct val="75000"/>
              <a:buFont typeface="Arial" charset="0"/>
              <a:buChar char="•"/>
              <a:defRPr/>
            </a:pPr>
            <a:r>
              <a:rPr lang="en-GB" sz="1600" dirty="0">
                <a:solidFill>
                  <a:srgbClr val="575A5D"/>
                </a:solidFill>
              </a:rPr>
              <a:t>To counterbalance British tendency to vague, indirect language, ensures objectives are agreed  </a:t>
            </a:r>
            <a:br>
              <a:rPr lang="en-GB" sz="1600" dirty="0">
                <a:solidFill>
                  <a:srgbClr val="575A5D"/>
                </a:solidFill>
              </a:rPr>
            </a:br>
            <a:r>
              <a:rPr lang="en-GB" sz="1600" b="1" dirty="0">
                <a:solidFill>
                  <a:srgbClr val="575A5D"/>
                </a:solidFill>
              </a:rPr>
              <a:t>SMART </a:t>
            </a:r>
            <a:r>
              <a:rPr lang="en-GB" sz="1600" b="1" dirty="0">
                <a:solidFill>
                  <a:srgbClr val="000000">
                    <a:lumMod val="60000"/>
                    <a:lumOff val="40000"/>
                  </a:srgbClr>
                </a:solidFill>
              </a:rPr>
              <a:t>- </a:t>
            </a:r>
            <a:r>
              <a:rPr lang="en-GB" sz="1600" dirty="0">
                <a:solidFill>
                  <a:srgbClr val="414345"/>
                </a:solidFill>
              </a:rPr>
              <a:t>Specific Measurable Achievable Relevant Time-bound</a:t>
            </a:r>
          </a:p>
          <a:p>
            <a:pPr marL="339231" indent="-339231" defTabSz="904616" fontAlgn="base">
              <a:spcBef>
                <a:spcPct val="20000"/>
              </a:spcBef>
              <a:spcAft>
                <a:spcPct val="0"/>
              </a:spcAft>
              <a:buClr>
                <a:srgbClr val="7AC242"/>
              </a:buClr>
              <a:buSzPct val="75000"/>
              <a:defRPr/>
            </a:pPr>
            <a:r>
              <a:rPr lang="en-GB" sz="1300" i="1" dirty="0">
                <a:solidFill>
                  <a:srgbClr val="414345"/>
                </a:solidFill>
              </a:rPr>
              <a:t>(J F Kennedy “We will put a man on the Moon by the end of the decade, and bring him back alive”)</a:t>
            </a:r>
            <a:r>
              <a:rPr lang="en-GB" sz="1300" dirty="0">
                <a:solidFill>
                  <a:srgbClr val="000000">
                    <a:lumMod val="60000"/>
                    <a:lumOff val="40000"/>
                  </a:srgbClr>
                </a:solidFill>
              </a:rPr>
              <a:t> </a:t>
            </a:r>
          </a:p>
          <a:p>
            <a:endParaRPr lang="en-US" dirty="0"/>
          </a:p>
        </p:txBody>
      </p:sp>
    </p:spTree>
    <p:extLst>
      <p:ext uri="{BB962C8B-B14F-4D97-AF65-F5344CB8AC3E}">
        <p14:creationId xmlns:p14="http://schemas.microsoft.com/office/powerpoint/2010/main" val="385481082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1132436-67AC-487A-9CA1-A598DFA6225A}" type="slidenum">
              <a:rPr lang="en-GB" smtClean="0">
                <a:latin typeface="Verdana" pitchFamily="34" charset="0"/>
              </a:rPr>
              <a:pPr eaLnBrk="1" hangingPunct="1"/>
              <a:t>13</a:t>
            </a:fld>
            <a:endParaRPr lang="en-GB" dirty="0" smtClean="0">
              <a:latin typeface="Verdan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eaLnBrk="1" hangingPunct="1"/>
            <a:endParaRPr lang="en-US" dirty="0" smtClean="0"/>
          </a:p>
          <a:p>
            <a:pPr eaLnBrk="1" hangingPunct="1"/>
            <a:r>
              <a:rPr lang="en-US" dirty="0" smtClean="0"/>
              <a:t>The</a:t>
            </a:r>
            <a:r>
              <a:rPr lang="en-US" baseline="0" dirty="0" smtClean="0"/>
              <a:t> combined cultural characteristics of shared authority, indirectness/some vagueness, individuality, desire for context and complex thinking </a:t>
            </a:r>
            <a:r>
              <a:rPr lang="en-US" i="1" baseline="0" dirty="0" smtClean="0"/>
              <a:t>can</a:t>
            </a:r>
            <a:r>
              <a:rPr lang="en-US" baseline="0" dirty="0" smtClean="0"/>
              <a:t> lead Brits to extend their role beyond their core responsibilities.  Gaps and overlaps can easily occur.</a:t>
            </a:r>
          </a:p>
          <a:p>
            <a:pPr eaLnBrk="1" hangingPunct="1"/>
            <a:endParaRPr lang="en-US" baseline="0" dirty="0" smtClean="0"/>
          </a:p>
          <a:p>
            <a:pPr eaLnBrk="1" hangingPunct="1"/>
            <a:r>
              <a:rPr lang="en-US" baseline="0" dirty="0" smtClean="0"/>
              <a:t>Time spent agreeing processes and then assigning (even </a:t>
            </a:r>
            <a:r>
              <a:rPr lang="en-US" i="1" baseline="0" dirty="0" smtClean="0"/>
              <a:t>enforcing)</a:t>
            </a:r>
            <a:r>
              <a:rPr lang="en-US" baseline="0" dirty="0" smtClean="0"/>
              <a:t> prime and contributor responsibilities is often worth doing.</a:t>
            </a:r>
            <a:endParaRPr lang="en-US" dirty="0"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b="1" kern="1200" dirty="0" smtClean="0">
                <a:solidFill>
                  <a:schemeClr val="tx1"/>
                </a:solidFill>
                <a:effectLst/>
                <a:latin typeface="+mn-lt"/>
                <a:ea typeface="+mn-ea"/>
                <a:cs typeface="+mn-cs"/>
              </a:rPr>
              <a:t>Leadership Styles</a:t>
            </a:r>
            <a:r>
              <a:rPr lang="en-GB" sz="1200" kern="1200" dirty="0" smtClean="0">
                <a:solidFill>
                  <a:schemeClr val="tx1"/>
                </a:solidFill>
                <a:effectLst/>
                <a:latin typeface="+mn-lt"/>
                <a:ea typeface="+mn-ea"/>
                <a:cs typeface="+mn-cs"/>
              </a:rPr>
              <a:t> </a:t>
            </a:r>
          </a:p>
          <a:p>
            <a:r>
              <a:rPr lang="en-GB" sz="1200" b="1" kern="1200" dirty="0" smtClean="0">
                <a:solidFill>
                  <a:schemeClr val="tx1"/>
                </a:solidFill>
                <a:effectLst/>
                <a:latin typeface="+mn-lt"/>
                <a:ea typeface="+mn-ea"/>
                <a:cs typeface="+mn-cs"/>
              </a:rPr>
              <a:t>See diagrams “Casual Leadership” and “Giving orders” </a:t>
            </a:r>
            <a:endParaRPr lang="en-GB" sz="1200" kern="1200" dirty="0" smtClean="0">
              <a:solidFill>
                <a:schemeClr val="tx1"/>
              </a:solidFill>
              <a:effectLst/>
              <a:latin typeface="+mn-lt"/>
              <a:ea typeface="+mn-ea"/>
              <a:cs typeface="+mn-cs"/>
            </a:endParaRPr>
          </a:p>
          <a:p>
            <a:pPr lvl="0"/>
            <a:r>
              <a:rPr lang="en-GB" sz="1200" kern="1200" dirty="0" smtClean="0">
                <a:solidFill>
                  <a:schemeClr val="tx1"/>
                </a:solidFill>
                <a:effectLst/>
                <a:latin typeface="+mn-lt"/>
                <a:ea typeface="+mn-ea"/>
                <a:cs typeface="+mn-cs"/>
              </a:rPr>
              <a:t>Key characteristics of a good leader in the host culture --describe a good leader using concrete examples</a:t>
            </a:r>
          </a:p>
          <a:p>
            <a:r>
              <a:rPr lang="en-GB" sz="1200" kern="1200" dirty="0" smtClean="0">
                <a:solidFill>
                  <a:schemeClr val="tx1"/>
                </a:solidFill>
                <a:effectLst/>
                <a:latin typeface="+mn-lt"/>
                <a:ea typeface="+mn-ea"/>
                <a:cs typeface="+mn-cs"/>
              </a:rPr>
              <a:t>Can be approached. Isn’t always “in meetings”. Seeks informality rather than insisting on rank, but doesn’t detract from dignity of his/her position. Recognises psychological equality, even if there is formal rank inequality.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Respects those around him or her, for their knowledge, experience, diverse perspective. Assumes positive intentions by everyone. Uses “Do you think/what do you think?” questions rather that stating an opinion or idea straight out that may limit further input.</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Uses knowledge and experience to ensure all issues are identified before letting people rush off and do things.</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Listens to views and seeks to establish the “authority of the situation”. Takes responsibility and decides   on the basis of knowledge and a balanced judgement rather than on the basis of formal authority.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Shows that he/she keeps learning -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Provides a good “stakeholder” framework – recognising legitimacy of objectives and encouraging appropriate behaviour amongst shareholders, customers, suppliers, senior management, other employees, departments/divisions, the wider community/the law.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Creates and maintains a good organisation to carry out the organisation’s work without gaps or overlaps. Sets SMART objectives and then monitors them.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Concentrates on direction and objectives (where, what and why”), resources, putting the right people in the right jobs and creating the political space that will allow things to happen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Tries to let subordinates decide on the  “how”, though is ready with ideas. Works hard for subordinates to remove obstacles to achieving success. This is “empowering” behaviour, but that is a buzzword to be avoided. </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Rewards the good, is seen to punishes the bad. Catches people doing good things and tells others – inside and outside the organisation.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Makes people talk to each other.</a:t>
            </a:r>
          </a:p>
          <a:p>
            <a:endParaRPr lang="en-GB" sz="1200" kern="1200" dirty="0" smtClean="0">
              <a:solidFill>
                <a:schemeClr val="tx1"/>
              </a:solidFill>
              <a:effectLst/>
              <a:latin typeface="+mn-lt"/>
              <a:ea typeface="+mn-ea"/>
              <a:cs typeface="+mn-cs"/>
            </a:endParaRPr>
          </a:p>
          <a:p>
            <a:pPr marL="0" marR="0" lvl="1" indent="0" algn="l" defTabSz="914400" rtl="0" eaLnBrk="1" fontAlgn="auto" latinLnBrk="0" hangingPunct="1">
              <a:lnSpc>
                <a:spcPct val="100000"/>
              </a:lnSpc>
              <a:spcBef>
                <a:spcPts val="0"/>
              </a:spcBef>
              <a:spcAft>
                <a:spcPts val="0"/>
              </a:spcAft>
              <a:buClrTx/>
              <a:buSzTx/>
              <a:buFontTx/>
              <a:buNone/>
              <a:tabLst/>
              <a:defRPr/>
            </a:pPr>
            <a:r>
              <a:rPr lang="en-GB" b="1" dirty="0" smtClean="0"/>
              <a:t>Approachable. Friendly but dignified. Good at stakeholder management. Recognises psychological equality. Explains and sets objectives “What, why and who”, but doesn’t interfere in “how” .Removes obstacles. Rewards the good and punishes the bad.  Isn’t always in meetings</a:t>
            </a: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endParaRPr lang="en-GB" sz="1200" kern="1200" dirty="0" smtClean="0">
              <a:solidFill>
                <a:schemeClr val="tx1"/>
              </a:solidFill>
              <a:effectLst/>
              <a:latin typeface="+mn-lt"/>
              <a:ea typeface="+mn-ea"/>
              <a:cs typeface="+mn-cs"/>
            </a:endParaRP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Types of leadership that have proved ineffective in the host culture	 		</a:t>
            </a:r>
          </a:p>
          <a:p>
            <a:r>
              <a:rPr lang="en-GB" sz="1200" kern="1200" dirty="0" smtClean="0">
                <a:solidFill>
                  <a:schemeClr val="tx1"/>
                </a:solidFill>
                <a:effectLst/>
                <a:latin typeface="+mn-lt"/>
                <a:ea typeface="+mn-ea"/>
                <a:cs typeface="+mn-cs"/>
              </a:rPr>
              <a:t>“I think. You do”.</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“Because I’m the boss”. (Though it can be said in fun!)</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“We’ve always done it this way”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Cowardice, inconsistency and dishonesty</a:t>
            </a:r>
          </a:p>
          <a:p>
            <a:r>
              <a:rPr lang="en-GB" sz="1200" kern="1200" dirty="0" smtClean="0">
                <a:solidFill>
                  <a:schemeClr val="tx1"/>
                </a:solidFill>
                <a:effectLst/>
                <a:latin typeface="+mn-lt"/>
                <a:ea typeface="+mn-ea"/>
                <a:cs typeface="+mn-cs"/>
              </a:rPr>
              <a:t> </a:t>
            </a:r>
          </a:p>
          <a:p>
            <a:r>
              <a:rPr lang="en-GB" sz="1200" kern="1200" dirty="0" smtClean="0">
                <a:solidFill>
                  <a:schemeClr val="tx1"/>
                </a:solidFill>
                <a:effectLst/>
                <a:latin typeface="+mn-lt"/>
                <a:ea typeface="+mn-ea"/>
                <a:cs typeface="+mn-cs"/>
              </a:rPr>
              <a:t>A manager who constantly recruits clones and/or people less able than himself.</a:t>
            </a:r>
          </a:p>
          <a:p>
            <a:endParaRPr lang="en-GB" dirty="0"/>
          </a:p>
        </p:txBody>
      </p:sp>
      <p:sp>
        <p:nvSpPr>
          <p:cNvPr id="4" name="Slide Number Placeholder 3"/>
          <p:cNvSpPr>
            <a:spLocks noGrp="1"/>
          </p:cNvSpPr>
          <p:nvPr>
            <p:ph type="sldNum" sz="quarter" idx="10"/>
          </p:nvPr>
        </p:nvSpPr>
        <p:spPr/>
        <p:txBody>
          <a:bodyPr/>
          <a:lstStyle/>
          <a:p>
            <a:fld id="{0EA91014-0615-4567-896A-96EFAD41B858}" type="slidenum">
              <a:rPr lang="en-GB" smtClean="0">
                <a:solidFill>
                  <a:prstClr val="black"/>
                </a:solidFill>
              </a:rPr>
              <a:pPr/>
              <a:t>14</a:t>
            </a:fld>
            <a:endParaRPr lang="en-GB">
              <a:solidFill>
                <a:prstClr val="black"/>
              </a:solidFill>
            </a:endParaRPr>
          </a:p>
        </p:txBody>
      </p:sp>
    </p:spTree>
    <p:extLst>
      <p:ext uri="{BB962C8B-B14F-4D97-AF65-F5344CB8AC3E}">
        <p14:creationId xmlns:p14="http://schemas.microsoft.com/office/powerpoint/2010/main" val="34237274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b="1" dirty="0" smtClean="0"/>
              <a:t>Good manager from viewpoint of subordinate:</a:t>
            </a:r>
          </a:p>
          <a:p>
            <a:pPr lvl="1"/>
            <a:r>
              <a:rPr lang="en-GB" dirty="0" smtClean="0"/>
              <a:t>Allows discussion of bigger picture and methods. Consistent. Clear (</a:t>
            </a:r>
            <a:r>
              <a:rPr lang="en-GB" b="1" dirty="0" smtClean="0"/>
              <a:t>SMART</a:t>
            </a:r>
            <a:r>
              <a:rPr lang="en-GB" dirty="0" smtClean="0"/>
              <a:t>)* objectives to counterbalance British/English cultural tendency to make vague  “suggestions” which are really orders.  </a:t>
            </a:r>
          </a:p>
          <a:p>
            <a:pPr lvl="1"/>
            <a:r>
              <a:rPr lang="en-GB" dirty="0" smtClean="0"/>
              <a:t>Gives resources  and authority to achieve. Helps when asked. Checks around  </a:t>
            </a:r>
            <a:r>
              <a:rPr lang="en-GB" i="1" dirty="0" smtClean="0"/>
              <a:t>individually</a:t>
            </a:r>
            <a:r>
              <a:rPr lang="en-GB" dirty="0" smtClean="0"/>
              <a:t> well before progress meetings. </a:t>
            </a:r>
          </a:p>
          <a:p>
            <a:pPr lvl="1"/>
            <a:r>
              <a:rPr lang="en-GB" dirty="0" smtClean="0"/>
              <a:t>Accepts that objectives and tasks may have to be re-negotiated (but will be tough when they cannot be changed). </a:t>
            </a:r>
          </a:p>
          <a:p>
            <a:pPr lvl="1"/>
            <a:r>
              <a:rPr lang="en-GB" dirty="0" smtClean="0"/>
              <a:t>Brits don’t like “American style” motivational techniques. People don’t want to be fired up. Manager uses humour instead!  Comes to the pub,  but doesn’t stay too long.</a:t>
            </a:r>
          </a:p>
          <a:p>
            <a:pPr lvl="1"/>
            <a:endParaRPr lang="en-GB" dirty="0" smtClean="0"/>
          </a:p>
          <a:p>
            <a:r>
              <a:rPr lang="en-GB" b="1" dirty="0" smtClean="0"/>
              <a:t>Good subordinate from viewpoint of manager</a:t>
            </a:r>
          </a:p>
          <a:p>
            <a:pPr lvl="1"/>
            <a:r>
              <a:rPr lang="en-GB" dirty="0" smtClean="0"/>
              <a:t>After discussion, says and does as agreed. Cooperates with others. Comes up with ideas. </a:t>
            </a:r>
          </a:p>
          <a:p>
            <a:pPr lvl="1"/>
            <a:r>
              <a:rPr lang="en-GB" dirty="0" smtClean="0"/>
              <a:t>Arrives on time for work and meetings. Delivers on time and within budget. Ready to go the extra mile to achieve more than expected. No surprises</a:t>
            </a:r>
          </a:p>
          <a:p>
            <a:pPr lvl="1"/>
            <a:endParaRPr lang="en-GB" dirty="0" smtClean="0"/>
          </a:p>
          <a:p>
            <a:pPr marL="457200" lvl="1" indent="0">
              <a:buNone/>
            </a:pPr>
            <a:r>
              <a:rPr lang="en-GB" b="1" dirty="0" smtClean="0"/>
              <a:t>*Specific Measurable Achievable Relevant Time-bound</a:t>
            </a:r>
          </a:p>
          <a:p>
            <a:pPr marL="457200" lvl="1" indent="0">
              <a:buNone/>
            </a:pPr>
            <a:r>
              <a:rPr lang="en-GB" sz="1500" dirty="0" smtClean="0"/>
              <a:t>(J F Kennedy “We will put a man on the Moon by the end of the decade and bring him back alive.”</a:t>
            </a:r>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sz="1200" b="1" kern="1200" dirty="0" smtClean="0">
              <a:solidFill>
                <a:schemeClr val="tx1"/>
              </a:solidFill>
              <a:effectLst/>
              <a:latin typeface="+mn-lt"/>
              <a:ea typeface="+mn-ea"/>
              <a:cs typeface="+mn-cs"/>
            </a:endParaRPr>
          </a:p>
          <a:p>
            <a:endParaRPr lang="en-GB" dirty="0"/>
          </a:p>
        </p:txBody>
      </p:sp>
      <p:sp>
        <p:nvSpPr>
          <p:cNvPr id="4" name="Slide Number Placeholder 3"/>
          <p:cNvSpPr>
            <a:spLocks noGrp="1"/>
          </p:cNvSpPr>
          <p:nvPr>
            <p:ph type="sldNum" sz="quarter" idx="10"/>
          </p:nvPr>
        </p:nvSpPr>
        <p:spPr/>
        <p:txBody>
          <a:bodyPr/>
          <a:lstStyle/>
          <a:p>
            <a:fld id="{0EA91014-0615-4567-896A-96EFAD41B858}" type="slidenum">
              <a:rPr lang="en-GB" smtClean="0">
                <a:solidFill>
                  <a:prstClr val="black"/>
                </a:solidFill>
              </a:rPr>
              <a:pPr/>
              <a:t>15</a:t>
            </a:fld>
            <a:endParaRPr lang="en-GB">
              <a:solidFill>
                <a:prstClr val="black"/>
              </a:solidFill>
            </a:endParaRPr>
          </a:p>
        </p:txBody>
      </p:sp>
    </p:spTree>
    <p:extLst>
      <p:ext uri="{BB962C8B-B14F-4D97-AF65-F5344CB8AC3E}">
        <p14:creationId xmlns:p14="http://schemas.microsoft.com/office/powerpoint/2010/main" val="313423927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smtClean="0"/>
          </a:p>
        </p:txBody>
      </p:sp>
      <p:sp>
        <p:nvSpPr>
          <p:cNvPr id="4" name="Slide Number Placeholder 3"/>
          <p:cNvSpPr>
            <a:spLocks noGrp="1"/>
          </p:cNvSpPr>
          <p:nvPr>
            <p:ph type="sldNum" sz="quarter" idx="10"/>
          </p:nvPr>
        </p:nvSpPr>
        <p:spPr/>
        <p:txBody>
          <a:bodyPr/>
          <a:lstStyle/>
          <a:p>
            <a:fld id="{A07A1D5A-DFCE-44E9-9EB0-AA6E6C24D86D}" type="slidenum">
              <a:rPr lang="en-GB" smtClean="0">
                <a:solidFill>
                  <a:prstClr val="black"/>
                </a:solidFill>
              </a:rPr>
              <a:pPr/>
              <a:t>17</a:t>
            </a:fld>
            <a:endParaRPr lang="en-GB" dirty="0">
              <a:solidFill>
                <a:prstClr val="black"/>
              </a:solidFill>
            </a:endParaRPr>
          </a:p>
        </p:txBody>
      </p:sp>
    </p:spTree>
    <p:extLst>
      <p:ext uri="{BB962C8B-B14F-4D97-AF65-F5344CB8AC3E}">
        <p14:creationId xmlns:p14="http://schemas.microsoft.com/office/powerpoint/2010/main" val="5360983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defTabSz="965901" eaLnBrk="0" hangingPunct="0">
              <a:defRPr>
                <a:solidFill>
                  <a:schemeClr val="tx1"/>
                </a:solidFill>
                <a:latin typeface="Arial" charset="0"/>
              </a:defRPr>
            </a:lvl1pPr>
            <a:lvl2pPr marL="750900" indent="-288808" defTabSz="965901" eaLnBrk="0" hangingPunct="0">
              <a:defRPr>
                <a:solidFill>
                  <a:schemeClr val="tx1"/>
                </a:solidFill>
                <a:latin typeface="Arial" charset="0"/>
              </a:defRPr>
            </a:lvl2pPr>
            <a:lvl3pPr marL="1155230" indent="-231046" defTabSz="965901" eaLnBrk="0" hangingPunct="0">
              <a:defRPr>
                <a:solidFill>
                  <a:schemeClr val="tx1"/>
                </a:solidFill>
                <a:latin typeface="Arial" charset="0"/>
              </a:defRPr>
            </a:lvl3pPr>
            <a:lvl4pPr marL="1617322" indent="-231046" defTabSz="965901" eaLnBrk="0" hangingPunct="0">
              <a:defRPr>
                <a:solidFill>
                  <a:schemeClr val="tx1"/>
                </a:solidFill>
                <a:latin typeface="Arial" charset="0"/>
              </a:defRPr>
            </a:lvl4pPr>
            <a:lvl5pPr marL="2079414" indent="-231046" defTabSz="965901" eaLnBrk="0" hangingPunct="0">
              <a:defRPr>
                <a:solidFill>
                  <a:schemeClr val="tx1"/>
                </a:solidFill>
                <a:latin typeface="Arial" charset="0"/>
              </a:defRPr>
            </a:lvl5pPr>
            <a:lvl6pPr marL="2541506" indent="-231046" defTabSz="965901" eaLnBrk="0" fontAlgn="base" hangingPunct="0">
              <a:spcBef>
                <a:spcPct val="0"/>
              </a:spcBef>
              <a:spcAft>
                <a:spcPct val="0"/>
              </a:spcAft>
              <a:defRPr>
                <a:solidFill>
                  <a:schemeClr val="tx1"/>
                </a:solidFill>
                <a:latin typeface="Arial" charset="0"/>
              </a:defRPr>
            </a:lvl6pPr>
            <a:lvl7pPr marL="3003598" indent="-231046" defTabSz="965901" eaLnBrk="0" fontAlgn="base" hangingPunct="0">
              <a:spcBef>
                <a:spcPct val="0"/>
              </a:spcBef>
              <a:spcAft>
                <a:spcPct val="0"/>
              </a:spcAft>
              <a:defRPr>
                <a:solidFill>
                  <a:schemeClr val="tx1"/>
                </a:solidFill>
                <a:latin typeface="Arial" charset="0"/>
              </a:defRPr>
            </a:lvl7pPr>
            <a:lvl8pPr marL="3465690" indent="-231046" defTabSz="965901" eaLnBrk="0" fontAlgn="base" hangingPunct="0">
              <a:spcBef>
                <a:spcPct val="0"/>
              </a:spcBef>
              <a:spcAft>
                <a:spcPct val="0"/>
              </a:spcAft>
              <a:defRPr>
                <a:solidFill>
                  <a:schemeClr val="tx1"/>
                </a:solidFill>
                <a:latin typeface="Arial" charset="0"/>
              </a:defRPr>
            </a:lvl8pPr>
            <a:lvl9pPr marL="3927782" indent="-231046" defTabSz="965901" eaLnBrk="0" fontAlgn="base" hangingPunct="0">
              <a:spcBef>
                <a:spcPct val="0"/>
              </a:spcBef>
              <a:spcAft>
                <a:spcPct val="0"/>
              </a:spcAft>
              <a:defRPr>
                <a:solidFill>
                  <a:schemeClr val="tx1"/>
                </a:solidFill>
                <a:latin typeface="Arial" charset="0"/>
              </a:defRPr>
            </a:lvl9pPr>
          </a:lstStyle>
          <a:p>
            <a:pPr eaLnBrk="1" hangingPunct="1"/>
            <a:fld id="{157D223C-4A34-4274-8356-0C16F074B13D}" type="slidenum">
              <a:rPr lang="en-GB" smtClean="0">
                <a:solidFill>
                  <a:prstClr val="black"/>
                </a:solidFill>
                <a:latin typeface="Verdana" pitchFamily="34" charset="0"/>
              </a:rPr>
              <a:pPr eaLnBrk="1" hangingPunct="1"/>
              <a:t>4</a:t>
            </a:fld>
            <a:endParaRPr lang="en-GB" dirty="0" smtClean="0">
              <a:solidFill>
                <a:prstClr val="black"/>
              </a:solidFill>
              <a:latin typeface="Verdana" pitchFamily="34" charset="0"/>
            </a:endParaRPr>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marL="346569" indent="-346569" defTabSz="924184">
              <a:lnSpc>
                <a:spcPct val="120000"/>
              </a:lnSpc>
              <a:spcBef>
                <a:spcPct val="20000"/>
              </a:spcBef>
              <a:buClr>
                <a:srgbClr val="7AC242"/>
              </a:buClr>
              <a:buSzPct val="125000"/>
              <a:buFont typeface="Arial" pitchFamily="34" charset="0"/>
              <a:buChar char="•"/>
              <a:defRPr/>
            </a:pPr>
            <a:r>
              <a:rPr lang="en-GB" dirty="0">
                <a:solidFill>
                  <a:srgbClr val="000000">
                    <a:lumMod val="75000"/>
                    <a:lumOff val="25000"/>
                  </a:srgbClr>
                </a:solidFill>
                <a:ea typeface="+mn-ea"/>
                <a:cs typeface="+mn-cs"/>
              </a:rPr>
              <a:t>England and Scotland: Crowns merged since 1603. 1707 “Hostile merger that became a full partnership in the most powerful going concern in the World.” (Simon </a:t>
            </a:r>
            <a:r>
              <a:rPr lang="en-GB" dirty="0" err="1">
                <a:solidFill>
                  <a:srgbClr val="000000">
                    <a:lumMod val="75000"/>
                    <a:lumOff val="25000"/>
                  </a:srgbClr>
                </a:solidFill>
                <a:ea typeface="+mn-ea"/>
                <a:cs typeface="+mn-cs"/>
              </a:rPr>
              <a:t>Schama</a:t>
            </a:r>
            <a:r>
              <a:rPr lang="en-GB" dirty="0">
                <a:solidFill>
                  <a:srgbClr val="000000">
                    <a:lumMod val="75000"/>
                    <a:lumOff val="25000"/>
                  </a:srgbClr>
                </a:solidFill>
                <a:ea typeface="+mn-ea"/>
                <a:cs typeface="+mn-cs"/>
              </a:rPr>
              <a:t>)</a:t>
            </a:r>
          </a:p>
          <a:p>
            <a:pPr marL="346569" indent="-346569" defTabSz="924184">
              <a:lnSpc>
                <a:spcPct val="120000"/>
              </a:lnSpc>
              <a:spcBef>
                <a:spcPct val="20000"/>
              </a:spcBef>
              <a:buClr>
                <a:srgbClr val="7AC242"/>
              </a:buClr>
              <a:buSzPct val="125000"/>
              <a:buFont typeface="Arial" pitchFamily="34" charset="0"/>
              <a:buChar char="•"/>
              <a:defRPr/>
            </a:pPr>
            <a:r>
              <a:rPr lang="en-GB" dirty="0">
                <a:solidFill>
                  <a:srgbClr val="000000">
                    <a:lumMod val="75000"/>
                    <a:lumOff val="25000"/>
                  </a:srgbClr>
                </a:solidFill>
                <a:ea typeface="+mn-ea"/>
                <a:cs typeface="+mn-cs"/>
              </a:rPr>
              <a:t>1975-2025</a:t>
            </a:r>
          </a:p>
          <a:p>
            <a:pPr marL="346569" indent="-346569" defTabSz="924184">
              <a:lnSpc>
                <a:spcPct val="120000"/>
              </a:lnSpc>
              <a:spcBef>
                <a:spcPct val="20000"/>
              </a:spcBef>
              <a:buClr>
                <a:srgbClr val="7AC242"/>
              </a:buClr>
              <a:buSzPct val="125000"/>
              <a:buFont typeface="Arial" pitchFamily="34" charset="0"/>
              <a:buChar char="•"/>
              <a:defRPr/>
            </a:pPr>
            <a:r>
              <a:rPr lang="en-GB" dirty="0">
                <a:solidFill>
                  <a:srgbClr val="000000">
                    <a:lumMod val="75000"/>
                    <a:lumOff val="25000"/>
                  </a:srgbClr>
                </a:solidFill>
                <a:ea typeface="+mn-ea"/>
                <a:cs typeface="+mn-cs"/>
              </a:rPr>
              <a:t>“The Welfare State”. Left of Centre? Right of Centre? The Trade Union era.</a:t>
            </a:r>
          </a:p>
          <a:p>
            <a:pPr marL="346569" indent="-346569" defTabSz="924184">
              <a:lnSpc>
                <a:spcPct val="120000"/>
              </a:lnSpc>
              <a:spcBef>
                <a:spcPct val="20000"/>
              </a:spcBef>
              <a:buClr>
                <a:srgbClr val="7AC242"/>
              </a:buClr>
              <a:buSzPct val="125000"/>
              <a:buFont typeface="Arial" pitchFamily="34" charset="0"/>
              <a:buChar char="•"/>
              <a:defRPr/>
            </a:pPr>
            <a:r>
              <a:rPr lang="en-GB" dirty="0">
                <a:solidFill>
                  <a:srgbClr val="000000">
                    <a:lumMod val="75000"/>
                    <a:lumOff val="25000"/>
                  </a:srgbClr>
                </a:solidFill>
                <a:ea typeface="+mn-ea"/>
                <a:cs typeface="+mn-cs"/>
              </a:rPr>
              <a:t>Economic and social transformation (Margaret Thatcher 1979-1990). The cults of the individual and of “celebrity”</a:t>
            </a:r>
          </a:p>
          <a:p>
            <a:pPr marL="346569" indent="-346569" defTabSz="924184">
              <a:lnSpc>
                <a:spcPct val="120000"/>
              </a:lnSpc>
              <a:spcBef>
                <a:spcPct val="20000"/>
              </a:spcBef>
              <a:buClr>
                <a:srgbClr val="7AC242"/>
              </a:buClr>
              <a:buSzPct val="125000"/>
              <a:buFont typeface="Arial" pitchFamily="34" charset="0"/>
              <a:buChar char="•"/>
              <a:defRPr/>
            </a:pPr>
            <a:r>
              <a:rPr lang="en-GB" dirty="0">
                <a:solidFill>
                  <a:srgbClr val="000000">
                    <a:lumMod val="75000"/>
                    <a:lumOff val="25000"/>
                  </a:srgbClr>
                </a:solidFill>
                <a:ea typeface="+mn-ea"/>
                <a:cs typeface="+mn-cs"/>
              </a:rPr>
              <a:t>Evolution of the UK towards “multicultural and devolved”. </a:t>
            </a:r>
          </a:p>
          <a:p>
            <a:pPr marL="346569" indent="-346569" defTabSz="924184">
              <a:lnSpc>
                <a:spcPct val="120000"/>
              </a:lnSpc>
              <a:spcBef>
                <a:spcPct val="20000"/>
              </a:spcBef>
              <a:buClr>
                <a:srgbClr val="7AC242"/>
              </a:buClr>
              <a:buSzPct val="125000"/>
              <a:buFont typeface="Arial" pitchFamily="34" charset="0"/>
              <a:buChar char="•"/>
              <a:defRPr/>
            </a:pPr>
            <a:r>
              <a:rPr lang="en-GB" dirty="0">
                <a:solidFill>
                  <a:srgbClr val="000000">
                    <a:lumMod val="75000"/>
                    <a:lumOff val="25000"/>
                  </a:srgbClr>
                </a:solidFill>
                <a:ea typeface="+mn-ea"/>
                <a:cs typeface="+mn-cs"/>
              </a:rPr>
              <a:t>London with its financial services. Edinburgh and other prosperous cities outside London. Knowledge clusters: London, Cambridge, Oxford, Manchester, Leeds, Edinburgh Some depressed regions – especially in the North.</a:t>
            </a:r>
          </a:p>
          <a:p>
            <a:pPr marL="346569" indent="-346569" defTabSz="924184">
              <a:lnSpc>
                <a:spcPct val="120000"/>
              </a:lnSpc>
              <a:spcBef>
                <a:spcPct val="20000"/>
              </a:spcBef>
              <a:buClr>
                <a:srgbClr val="7AC242"/>
              </a:buClr>
              <a:buSzPct val="125000"/>
              <a:buFont typeface="Arial" pitchFamily="34" charset="0"/>
              <a:buChar char="•"/>
              <a:defRPr/>
            </a:pPr>
            <a:r>
              <a:rPr lang="en-GB" dirty="0">
                <a:solidFill>
                  <a:srgbClr val="000000">
                    <a:lumMod val="75000"/>
                    <a:lumOff val="25000"/>
                  </a:srgbClr>
                </a:solidFill>
                <a:ea typeface="+mn-ea"/>
                <a:cs typeface="+mn-cs"/>
              </a:rPr>
              <a:t>English language as a driver of UK’s prosperity. Finance, design, media, fashion/pop/music capital of Europe – maybe the World.</a:t>
            </a:r>
            <a:r>
              <a:rPr lang="en-GB" dirty="0">
                <a:solidFill>
                  <a:srgbClr val="FF0000"/>
                </a:solidFill>
                <a:ea typeface="+mn-ea"/>
                <a:cs typeface="+mn-cs"/>
              </a:rPr>
              <a:t> </a:t>
            </a:r>
            <a:r>
              <a:rPr lang="en-GB" dirty="0">
                <a:solidFill>
                  <a:srgbClr val="000000">
                    <a:lumMod val="75000"/>
                    <a:lumOff val="25000"/>
                  </a:srgbClr>
                </a:solidFill>
                <a:ea typeface="+mn-ea"/>
                <a:cs typeface="+mn-cs"/>
              </a:rPr>
              <a:t> High value engineering. Tolerance. Equality. Freedom of speech. Social Safety. (but also </a:t>
            </a:r>
            <a:r>
              <a:rPr lang="en-GB" dirty="0" err="1">
                <a:solidFill>
                  <a:srgbClr val="000000">
                    <a:lumMod val="75000"/>
                    <a:lumOff val="25000"/>
                  </a:srgbClr>
                </a:solidFill>
                <a:ea typeface="+mn-ea"/>
                <a:cs typeface="+mn-cs"/>
              </a:rPr>
              <a:t>Dependancy</a:t>
            </a:r>
            <a:r>
              <a:rPr lang="en-GB" dirty="0">
                <a:solidFill>
                  <a:srgbClr val="000000">
                    <a:lumMod val="75000"/>
                    <a:lumOff val="25000"/>
                  </a:srgbClr>
                </a:solidFill>
                <a:ea typeface="+mn-ea"/>
                <a:cs typeface="+mn-cs"/>
              </a:rPr>
              <a:t>). </a:t>
            </a:r>
          </a:p>
          <a:p>
            <a:pPr marL="346569" indent="-346569" defTabSz="924184">
              <a:lnSpc>
                <a:spcPct val="120000"/>
              </a:lnSpc>
              <a:spcBef>
                <a:spcPct val="20000"/>
              </a:spcBef>
              <a:buClr>
                <a:srgbClr val="7AC242"/>
              </a:buClr>
              <a:buSzPct val="125000"/>
              <a:buFont typeface="Arial" pitchFamily="34" charset="0"/>
              <a:buChar char="•"/>
              <a:defRPr/>
            </a:pPr>
            <a:endParaRPr lang="en-GB" dirty="0">
              <a:solidFill>
                <a:srgbClr val="000000">
                  <a:lumMod val="75000"/>
                  <a:lumOff val="25000"/>
                </a:srgbClr>
              </a:solidFill>
              <a:ea typeface="+mn-ea"/>
              <a:cs typeface="+mn-cs"/>
            </a:endParaRPr>
          </a:p>
          <a:p>
            <a:pPr defTabSz="924184">
              <a:lnSpc>
                <a:spcPct val="120000"/>
              </a:lnSpc>
              <a:spcBef>
                <a:spcPct val="20000"/>
              </a:spcBef>
              <a:buClr>
                <a:srgbClr val="7AC242"/>
              </a:buClr>
              <a:buSzPct val="125000"/>
              <a:defRPr/>
            </a:pPr>
            <a:r>
              <a:rPr lang="en-GB" dirty="0">
                <a:solidFill>
                  <a:srgbClr val="000000">
                    <a:lumMod val="75000"/>
                    <a:lumOff val="25000"/>
                  </a:srgbClr>
                </a:solidFill>
                <a:ea typeface="+mn-ea"/>
                <a:cs typeface="+mn-cs"/>
              </a:rPr>
              <a:t>2012 Summer of the Olympics </a:t>
            </a:r>
          </a:p>
          <a:p>
            <a:r>
              <a:rPr lang="en-GB" dirty="0" smtClean="0"/>
              <a:t>Sarah </a:t>
            </a:r>
            <a:r>
              <a:rPr lang="en-GB" dirty="0" err="1" smtClean="0"/>
              <a:t>Lyall</a:t>
            </a:r>
            <a:r>
              <a:rPr lang="en-GB" dirty="0" smtClean="0"/>
              <a:t>, </a:t>
            </a:r>
            <a:r>
              <a:rPr lang="en-GB" dirty="0" smtClean="0">
                <a:hlinkClick r:id="rId3"/>
              </a:rPr>
              <a:t>The New York Times: </a:t>
            </a:r>
            <a:endParaRPr lang="en-GB" dirty="0" smtClean="0"/>
          </a:p>
          <a:p>
            <a:r>
              <a:rPr lang="en-GB" dirty="0" smtClean="0"/>
              <a:t>"Britain presented itself to the world Friday night as something it has often struggled to express even to itself: a nation secure in its own post-empire identity, whatever that actually is... It was neither a nostalgic sweep through the past nor a bold vision of a brave new future. Rather, it was a sometimes slightly insane portrait of a country that has changed almost beyond measure since the last time it hosted the Games, in the grim post-war summer of 1948."</a:t>
            </a:r>
          </a:p>
          <a:p>
            <a:pPr marL="346569" indent="-346569" defTabSz="924184">
              <a:lnSpc>
                <a:spcPct val="120000"/>
              </a:lnSpc>
              <a:spcBef>
                <a:spcPct val="20000"/>
              </a:spcBef>
              <a:buClr>
                <a:srgbClr val="7AC242"/>
              </a:buClr>
              <a:buSzPct val="125000"/>
              <a:buFont typeface="Arial" pitchFamily="34" charset="0"/>
              <a:buChar char="•"/>
              <a:defRPr/>
            </a:pPr>
            <a:endParaRPr lang="en-GB" dirty="0">
              <a:solidFill>
                <a:srgbClr val="000000">
                  <a:lumMod val="75000"/>
                  <a:lumOff val="25000"/>
                </a:srgbClr>
              </a:solidFill>
              <a:ea typeface="+mn-ea"/>
              <a:cs typeface="+mn-cs"/>
            </a:endParaRPr>
          </a:p>
          <a:p>
            <a:pPr eaLnBrk="1" hangingPunct="1"/>
            <a:endParaRPr lang="en-US" dirty="0"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130" name="Rectangle 7"/>
          <p:cNvSpPr>
            <a:spLocks noGrp="1" noChangeArrowheads="1"/>
          </p:cNvSpPr>
          <p:nvPr>
            <p:ph type="sldNum" sz="quarter" idx="5"/>
          </p:nvPr>
        </p:nvSpPr>
        <p:spPr>
          <a:noFill/>
        </p:spPr>
        <p:txBody>
          <a:bodyPr/>
          <a:lstStyle>
            <a:lvl1pPr defTabSz="955675" eaLnBrk="0" hangingPunct="0">
              <a:defRPr>
                <a:solidFill>
                  <a:schemeClr val="tx1"/>
                </a:solidFill>
                <a:latin typeface="Arial" charset="0"/>
              </a:defRPr>
            </a:lvl1pPr>
            <a:lvl2pPr marL="742950" indent="-285750" defTabSz="955675" eaLnBrk="0" hangingPunct="0">
              <a:defRPr>
                <a:solidFill>
                  <a:schemeClr val="tx1"/>
                </a:solidFill>
                <a:latin typeface="Arial" charset="0"/>
              </a:defRPr>
            </a:lvl2pPr>
            <a:lvl3pPr marL="1143000" indent="-228600" defTabSz="955675" eaLnBrk="0" hangingPunct="0">
              <a:defRPr>
                <a:solidFill>
                  <a:schemeClr val="tx1"/>
                </a:solidFill>
                <a:latin typeface="Arial" charset="0"/>
              </a:defRPr>
            </a:lvl3pPr>
            <a:lvl4pPr marL="1600200" indent="-228600" defTabSz="955675" eaLnBrk="0" hangingPunct="0">
              <a:defRPr>
                <a:solidFill>
                  <a:schemeClr val="tx1"/>
                </a:solidFill>
                <a:latin typeface="Arial" charset="0"/>
              </a:defRPr>
            </a:lvl4pPr>
            <a:lvl5pPr marL="2057400" indent="-228600" defTabSz="955675" eaLnBrk="0" hangingPunct="0">
              <a:defRPr>
                <a:solidFill>
                  <a:schemeClr val="tx1"/>
                </a:solidFill>
                <a:latin typeface="Arial" charset="0"/>
              </a:defRPr>
            </a:lvl5pPr>
            <a:lvl6pPr marL="2514600" indent="-228600" defTabSz="955675" eaLnBrk="0" fontAlgn="base" hangingPunct="0">
              <a:spcBef>
                <a:spcPct val="0"/>
              </a:spcBef>
              <a:spcAft>
                <a:spcPct val="0"/>
              </a:spcAft>
              <a:defRPr>
                <a:solidFill>
                  <a:schemeClr val="tx1"/>
                </a:solidFill>
                <a:latin typeface="Arial" charset="0"/>
              </a:defRPr>
            </a:lvl6pPr>
            <a:lvl7pPr marL="2971800" indent="-228600" defTabSz="955675" eaLnBrk="0" fontAlgn="base" hangingPunct="0">
              <a:spcBef>
                <a:spcPct val="0"/>
              </a:spcBef>
              <a:spcAft>
                <a:spcPct val="0"/>
              </a:spcAft>
              <a:defRPr>
                <a:solidFill>
                  <a:schemeClr val="tx1"/>
                </a:solidFill>
                <a:latin typeface="Arial" charset="0"/>
              </a:defRPr>
            </a:lvl7pPr>
            <a:lvl8pPr marL="3429000" indent="-228600" defTabSz="955675" eaLnBrk="0" fontAlgn="base" hangingPunct="0">
              <a:spcBef>
                <a:spcPct val="0"/>
              </a:spcBef>
              <a:spcAft>
                <a:spcPct val="0"/>
              </a:spcAft>
              <a:defRPr>
                <a:solidFill>
                  <a:schemeClr val="tx1"/>
                </a:solidFill>
                <a:latin typeface="Arial" charset="0"/>
              </a:defRPr>
            </a:lvl8pPr>
            <a:lvl9pPr marL="3886200" indent="-228600" defTabSz="955675" eaLnBrk="0" fontAlgn="base" hangingPunct="0">
              <a:spcBef>
                <a:spcPct val="0"/>
              </a:spcBef>
              <a:spcAft>
                <a:spcPct val="0"/>
              </a:spcAft>
              <a:defRPr>
                <a:solidFill>
                  <a:schemeClr val="tx1"/>
                </a:solidFill>
                <a:latin typeface="Arial" charset="0"/>
              </a:defRPr>
            </a:lvl9pPr>
          </a:lstStyle>
          <a:p>
            <a:pPr eaLnBrk="1" hangingPunct="1"/>
            <a:fld id="{D1132436-67AC-487A-9CA1-A598DFA6225A}" type="slidenum">
              <a:rPr lang="en-GB" smtClean="0">
                <a:latin typeface="Verdana" pitchFamily="34" charset="0"/>
              </a:rPr>
              <a:pPr eaLnBrk="1" hangingPunct="1"/>
              <a:t>5</a:t>
            </a:fld>
            <a:endParaRPr lang="en-GB" dirty="0" smtClean="0">
              <a:latin typeface="Verdana" pitchFamily="34" charset="0"/>
            </a:endParaRPr>
          </a:p>
        </p:txBody>
      </p:sp>
      <p:sp>
        <p:nvSpPr>
          <p:cNvPr id="48131" name="Rectangle 2"/>
          <p:cNvSpPr>
            <a:spLocks noGrp="1" noRot="1" noChangeAspect="1" noChangeArrowheads="1" noTextEdit="1"/>
          </p:cNvSpPr>
          <p:nvPr>
            <p:ph type="sldImg"/>
          </p:nvPr>
        </p:nvSpPr>
        <p:spPr>
          <a:ln/>
        </p:spPr>
      </p:sp>
      <p:sp>
        <p:nvSpPr>
          <p:cNvPr id="48132" name="Rectangle 3"/>
          <p:cNvSpPr>
            <a:spLocks noGrp="1" noChangeArrowheads="1"/>
          </p:cNvSpPr>
          <p:nvPr>
            <p:ph type="body" idx="1"/>
          </p:nvPr>
        </p:nvSpPr>
        <p:spPr>
          <a:noFill/>
        </p:spPr>
        <p:txBody>
          <a:bodyPr/>
          <a:lstStyle/>
          <a:p>
            <a:pPr marL="0" marR="0" indent="0" algn="l" defTabSz="914400" rtl="0" eaLnBrk="1" fontAlgn="auto" latinLnBrk="0" hangingPunct="1">
              <a:lnSpc>
                <a:spcPct val="160000"/>
              </a:lnSpc>
              <a:spcBef>
                <a:spcPts val="0"/>
              </a:spcBef>
              <a:spcAft>
                <a:spcPts val="0"/>
              </a:spcAft>
              <a:buClrTx/>
              <a:buSzTx/>
              <a:buFontTx/>
              <a:buNone/>
              <a:tabLst/>
              <a:defRPr/>
            </a:pPr>
            <a:r>
              <a:rPr lang="en-GB" sz="1200" i="0" dirty="0" smtClean="0"/>
              <a:t>Expansion</a:t>
            </a:r>
            <a:r>
              <a:rPr lang="en-GB" sz="1200" i="0" baseline="0" dirty="0" smtClean="0"/>
              <a:t> of  infrastructure – London Airports, High speed rail. Takes a long time to get projects agreed.</a:t>
            </a:r>
            <a:endParaRPr lang="en-GB" sz="1200" i="0" dirty="0" smtClean="0"/>
          </a:p>
          <a:p>
            <a:pPr eaLnBrk="1" hangingPunct="1"/>
            <a:endParaRPr lang="en-US" dirty="0" smtClean="0"/>
          </a:p>
          <a:p>
            <a:pPr eaLnBrk="1" hangingPunct="1"/>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23BF68EE-53F5-4366-A335-4F2B7C9AA41E}" type="slidenum">
              <a:rPr lang="en-GB" smtClean="0"/>
              <a:pPr/>
              <a:t>6</a:t>
            </a:fld>
            <a:endParaRPr lang="en-GB" dirty="0"/>
          </a:p>
        </p:txBody>
      </p:sp>
    </p:spTree>
    <p:extLst>
      <p:ext uri="{BB962C8B-B14F-4D97-AF65-F5344CB8AC3E}">
        <p14:creationId xmlns:p14="http://schemas.microsoft.com/office/powerpoint/2010/main" val="405526264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457200" indent="-457200">
              <a:buFont typeface="+mj-lt"/>
              <a:buAutoNum type="arabicPeriod"/>
            </a:pPr>
            <a:r>
              <a:rPr lang="en-US" sz="1200" b="1" dirty="0" smtClean="0"/>
              <a:t>Indirect/subtle speech:</a:t>
            </a:r>
            <a:r>
              <a:rPr lang="en-US" sz="1200" dirty="0" smtClean="0"/>
              <a:t> </a:t>
            </a:r>
            <a:r>
              <a:rPr lang="en-US" sz="1200" dirty="0" err="1" smtClean="0"/>
              <a:t>humour</a:t>
            </a:r>
            <a:r>
              <a:rPr lang="en-US" sz="1200" dirty="0" smtClean="0"/>
              <a:t>, irony, round-about speech patterns, understatement. Apparently casual and undemonstrative interaction. Northerners and Scots more direct than Southern English, Welsh and Irish a bit more romantic. </a:t>
            </a:r>
            <a:r>
              <a:rPr lang="en-US" sz="1200" i="1" dirty="0" smtClean="0"/>
              <a:t>(Strategy: Decode with </a:t>
            </a:r>
            <a:r>
              <a:rPr lang="en-US" sz="1200" i="1" dirty="0" err="1" smtClean="0"/>
              <a:t>humour</a:t>
            </a:r>
            <a:r>
              <a:rPr lang="en-US" sz="1200" i="1" dirty="0" smtClean="0"/>
              <a:t>) </a:t>
            </a:r>
          </a:p>
          <a:p>
            <a:pPr marL="457200" indent="-457200">
              <a:buFont typeface="+mj-lt"/>
              <a:buAutoNum type="arabicPeriod"/>
            </a:pPr>
            <a:r>
              <a:rPr lang="en-US" sz="1200" b="1" dirty="0" smtClean="0"/>
              <a:t>Process/courtesy:</a:t>
            </a:r>
            <a:r>
              <a:rPr lang="en-US" sz="1200" dirty="0" smtClean="0"/>
              <a:t> protocol, gradualness, fairness, avoiding conflict, compromise (“fudge”). </a:t>
            </a:r>
            <a:r>
              <a:rPr lang="en-US" sz="1200" i="1" dirty="0" smtClean="0">
                <a:solidFill>
                  <a:schemeClr val="accent1"/>
                </a:solidFill>
              </a:rPr>
              <a:t>Since I came to UK from Norway, I spend three times as long writing my emails”</a:t>
            </a:r>
            <a:r>
              <a:rPr lang="en-US" sz="1200" i="1" dirty="0" smtClean="0"/>
              <a:t>. (Strategy: Be punctual, polite, correct and patient, but also ensure that teams include some  action-oriented people!)</a:t>
            </a:r>
            <a:r>
              <a:rPr lang="en-US" sz="1200" i="1" dirty="0" smtClean="0">
                <a:solidFill>
                  <a:schemeClr val="accent1"/>
                </a:solidFill>
              </a:rPr>
              <a:t>”</a:t>
            </a:r>
            <a:endParaRPr lang="en-US" sz="1200" i="1" dirty="0" smtClean="0"/>
          </a:p>
          <a:p>
            <a:pPr marL="457200" indent="-457200">
              <a:buFont typeface="+mj-lt"/>
              <a:buAutoNum type="arabicPeriod"/>
            </a:pPr>
            <a:r>
              <a:rPr lang="en-US" sz="1200" b="1" dirty="0" smtClean="0"/>
              <a:t>Wanting context/explanation and a chance to be creative:</a:t>
            </a:r>
            <a:r>
              <a:rPr lang="en-US" sz="1200" dirty="0" smtClean="0"/>
              <a:t> </a:t>
            </a:r>
            <a:r>
              <a:rPr lang="en-US" sz="1200" i="1" dirty="0" smtClean="0"/>
              <a:t>(Strategy: Describe issues calmly, and ask for opinions before making a decision)</a:t>
            </a:r>
          </a:p>
        </p:txBody>
      </p:sp>
      <p:sp>
        <p:nvSpPr>
          <p:cNvPr id="4" name="Slide Number Placeholder 3"/>
          <p:cNvSpPr>
            <a:spLocks noGrp="1"/>
          </p:cNvSpPr>
          <p:nvPr>
            <p:ph type="sldNum" sz="quarter" idx="10"/>
          </p:nvPr>
        </p:nvSpPr>
        <p:spPr/>
        <p:txBody>
          <a:bodyPr/>
          <a:lstStyle/>
          <a:p>
            <a:fld id="{A07A1D5A-DFCE-44E9-9EB0-AA6E6C24D86D}" type="slidenum">
              <a:rPr lang="en-GB" smtClean="0">
                <a:solidFill>
                  <a:prstClr val="black"/>
                </a:solidFill>
              </a:rPr>
              <a:pPr/>
              <a:t>7</a:t>
            </a:fld>
            <a:endParaRPr lang="en-GB" dirty="0">
              <a:solidFill>
                <a:prstClr val="black"/>
              </a:solidFill>
            </a:endParaRPr>
          </a:p>
        </p:txBody>
      </p:sp>
    </p:spTree>
    <p:extLst>
      <p:ext uri="{BB962C8B-B14F-4D97-AF65-F5344CB8AC3E}">
        <p14:creationId xmlns:p14="http://schemas.microsoft.com/office/powerpoint/2010/main" val="262442877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smtClean="0"/>
              <a:t>German: </a:t>
            </a:r>
            <a:r>
              <a:rPr lang="en-GB" dirty="0" err="1" smtClean="0"/>
              <a:t>Arbeit</a:t>
            </a:r>
            <a:r>
              <a:rPr lang="en-GB" dirty="0" smtClean="0"/>
              <a:t> </a:t>
            </a:r>
            <a:r>
              <a:rPr lang="en-GB" dirty="0" err="1" smtClean="0"/>
              <a:t>ist</a:t>
            </a:r>
            <a:r>
              <a:rPr lang="en-GB" dirty="0" smtClean="0"/>
              <a:t> </a:t>
            </a:r>
            <a:r>
              <a:rPr lang="en-GB" dirty="0" err="1" smtClean="0"/>
              <a:t>Arbeit</a:t>
            </a:r>
            <a:r>
              <a:rPr lang="en-GB" dirty="0" smtClean="0"/>
              <a:t>; Schnapps </a:t>
            </a:r>
            <a:r>
              <a:rPr lang="en-GB" dirty="0" err="1" smtClean="0"/>
              <a:t>ist</a:t>
            </a:r>
            <a:r>
              <a:rPr lang="en-GB" dirty="0" smtClean="0"/>
              <a:t> Schnapps.</a:t>
            </a:r>
          </a:p>
          <a:p>
            <a:r>
              <a:rPr lang="en-GB" dirty="0" smtClean="0"/>
              <a:t>Scots look out for each other abroad: “I see </a:t>
            </a:r>
            <a:r>
              <a:rPr lang="en-GB" dirty="0" err="1" smtClean="0"/>
              <a:t>yer</a:t>
            </a:r>
            <a:r>
              <a:rPr lang="en-GB" dirty="0" smtClean="0"/>
              <a:t> Jimmie.  </a:t>
            </a:r>
            <a:r>
              <a:rPr lang="en-GB" sz="1200" dirty="0" smtClean="0">
                <a:solidFill>
                  <a:srgbClr val="000000">
                    <a:lumMod val="75000"/>
                    <a:lumOff val="25000"/>
                  </a:srgbClr>
                </a:solidFill>
              </a:rPr>
              <a:t>The “Scottish Mafia” – strong local and national networks.  </a:t>
            </a:r>
            <a:endParaRPr lang="en-US" sz="1200" dirty="0" smtClean="0"/>
          </a:p>
          <a:p>
            <a:endParaRPr lang="en-GB" dirty="0"/>
          </a:p>
        </p:txBody>
      </p:sp>
      <p:sp>
        <p:nvSpPr>
          <p:cNvPr id="4" name="Slide Number Placeholder 3"/>
          <p:cNvSpPr>
            <a:spLocks noGrp="1"/>
          </p:cNvSpPr>
          <p:nvPr>
            <p:ph type="sldNum" sz="quarter" idx="10"/>
          </p:nvPr>
        </p:nvSpPr>
        <p:spPr/>
        <p:txBody>
          <a:bodyPr/>
          <a:lstStyle/>
          <a:p>
            <a:fld id="{A07A1D5A-DFCE-44E9-9EB0-AA6E6C24D86D}" type="slidenum">
              <a:rPr lang="en-GB" smtClean="0">
                <a:solidFill>
                  <a:prstClr val="black"/>
                </a:solidFill>
              </a:rPr>
              <a:pPr/>
              <a:t>8</a:t>
            </a:fld>
            <a:endParaRPr lang="en-GB" dirty="0">
              <a:solidFill>
                <a:prstClr val="black"/>
              </a:solidFill>
            </a:endParaRPr>
          </a:p>
        </p:txBody>
      </p:sp>
    </p:spTree>
    <p:extLst>
      <p:ext uri="{BB962C8B-B14F-4D97-AF65-F5344CB8AC3E}">
        <p14:creationId xmlns:p14="http://schemas.microsoft.com/office/powerpoint/2010/main" val="414607332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07A1D5A-DFCE-44E9-9EB0-AA6E6C24D86D}" type="slidenum">
              <a:rPr lang="en-GB" smtClean="0">
                <a:solidFill>
                  <a:prstClr val="black"/>
                </a:solidFill>
              </a:rPr>
              <a:pPr/>
              <a:t>9</a:t>
            </a:fld>
            <a:endParaRPr lang="en-GB" dirty="0">
              <a:solidFill>
                <a:prstClr val="black"/>
              </a:solidFill>
            </a:endParaRPr>
          </a:p>
        </p:txBody>
      </p:sp>
    </p:spTree>
    <p:extLst>
      <p:ext uri="{BB962C8B-B14F-4D97-AF65-F5344CB8AC3E}">
        <p14:creationId xmlns:p14="http://schemas.microsoft.com/office/powerpoint/2010/main" val="41460733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pPr marL="342900" marR="0" lvl="0" indent="-342900" algn="l" defTabSz="914400" rtl="0" eaLnBrk="1" fontAlgn="base" latinLnBrk="0" hangingPunct="1">
              <a:lnSpc>
                <a:spcPct val="100000"/>
              </a:lnSpc>
              <a:spcBef>
                <a:spcPct val="20000"/>
              </a:spcBef>
              <a:spcAft>
                <a:spcPct val="0"/>
              </a:spcAft>
              <a:buClr>
                <a:srgbClr val="7AC242"/>
              </a:buClr>
              <a:buSzPct val="75000"/>
              <a:buFont typeface="Arial" charset="0"/>
              <a:buChar char="•"/>
              <a:tabLst/>
              <a:defRPr/>
            </a:pPr>
            <a:r>
              <a:rPr kumimoji="0" lang="en-GB" sz="1600" b="0" i="0" u="none" strike="noStrike" kern="1200" cap="none" spc="0" normalizeH="0" baseline="0" noProof="0" dirty="0" smtClean="0">
                <a:ln>
                  <a:noFill/>
                </a:ln>
                <a:solidFill>
                  <a:srgbClr val="575A5D"/>
                </a:solidFill>
                <a:effectLst/>
                <a:uLnTx/>
                <a:uFillTx/>
                <a:latin typeface="Verdana" pitchFamily="34" charset="0"/>
                <a:ea typeface="Verdana" pitchFamily="34" charset="0"/>
                <a:cs typeface="Verdana" pitchFamily="34" charset="0"/>
              </a:rPr>
              <a:t>To counterbalance British tendency to vague, indirect language, ensures objectives are agreed  </a:t>
            </a:r>
            <a:br>
              <a:rPr kumimoji="0" lang="en-GB" sz="1600" b="0" i="0" u="none" strike="noStrike" kern="1200" cap="none" spc="0" normalizeH="0" baseline="0" noProof="0" dirty="0" smtClean="0">
                <a:ln>
                  <a:noFill/>
                </a:ln>
                <a:solidFill>
                  <a:srgbClr val="575A5D"/>
                </a:solidFill>
                <a:effectLst/>
                <a:uLnTx/>
                <a:uFillTx/>
                <a:latin typeface="Verdana" pitchFamily="34" charset="0"/>
                <a:ea typeface="Verdana" pitchFamily="34" charset="0"/>
                <a:cs typeface="Verdana" pitchFamily="34" charset="0"/>
              </a:rPr>
            </a:br>
            <a:r>
              <a:rPr kumimoji="0" lang="en-GB" sz="1600" b="1" i="0" u="none" strike="noStrike" kern="1200" cap="none" spc="0" normalizeH="0" baseline="0" noProof="0" dirty="0" smtClean="0">
                <a:ln>
                  <a:noFill/>
                </a:ln>
                <a:solidFill>
                  <a:srgbClr val="575A5D"/>
                </a:solidFill>
                <a:effectLst/>
                <a:uLnTx/>
                <a:uFillTx/>
                <a:latin typeface="Verdana" pitchFamily="34" charset="0"/>
                <a:ea typeface="Verdana" pitchFamily="34" charset="0"/>
                <a:cs typeface="Verdana" pitchFamily="34" charset="0"/>
              </a:rPr>
              <a:t>SMART </a:t>
            </a:r>
            <a:r>
              <a:rPr kumimoji="0" lang="en-GB" sz="1600" b="1" i="0" u="none" strike="noStrike" kern="1200" cap="none" spc="0" normalizeH="0" baseline="0" noProof="0" dirty="0" smtClean="0">
                <a:ln>
                  <a:noFill/>
                </a:ln>
                <a:solidFill>
                  <a:srgbClr val="000000">
                    <a:lumMod val="60000"/>
                    <a:lumOff val="40000"/>
                  </a:srgbClr>
                </a:solidFill>
                <a:effectLst/>
                <a:uLnTx/>
                <a:uFillTx/>
                <a:latin typeface="Verdana" pitchFamily="34" charset="0"/>
                <a:ea typeface="Verdana" pitchFamily="34" charset="0"/>
                <a:cs typeface="Verdana" pitchFamily="34" charset="0"/>
              </a:rPr>
              <a:t>- </a:t>
            </a:r>
            <a:r>
              <a:rPr kumimoji="0" lang="en-GB" sz="1600" b="0" i="0" u="none" strike="noStrike" kern="1200" cap="none" spc="0" normalizeH="0" baseline="0" noProof="0" dirty="0" smtClean="0">
                <a:ln>
                  <a:noFill/>
                </a:ln>
                <a:solidFill>
                  <a:srgbClr val="414345"/>
                </a:solidFill>
                <a:effectLst/>
                <a:uLnTx/>
                <a:uFillTx/>
                <a:latin typeface="Verdana" pitchFamily="34" charset="0"/>
                <a:ea typeface="Verdana" pitchFamily="34" charset="0"/>
                <a:cs typeface="Verdana" pitchFamily="34" charset="0"/>
              </a:rPr>
              <a:t>Specific Measurable Achievable Relevant Time-bound</a:t>
            </a:r>
          </a:p>
          <a:p>
            <a:pPr marL="342900" marR="0" lvl="0" indent="-342900" algn="l" defTabSz="914400" rtl="0" eaLnBrk="1" fontAlgn="base" latinLnBrk="0" hangingPunct="1">
              <a:lnSpc>
                <a:spcPct val="100000"/>
              </a:lnSpc>
              <a:spcBef>
                <a:spcPct val="20000"/>
              </a:spcBef>
              <a:spcAft>
                <a:spcPct val="0"/>
              </a:spcAft>
              <a:buClr>
                <a:srgbClr val="7AC242"/>
              </a:buClr>
              <a:buSzPct val="75000"/>
              <a:buFont typeface="Arial" charset="0"/>
              <a:buNone/>
              <a:tabLst/>
              <a:defRPr/>
            </a:pPr>
            <a:r>
              <a:rPr kumimoji="0" lang="en-GB" sz="1350" b="0" i="1" u="none" strike="noStrike" kern="1200" cap="none" spc="0" normalizeH="0" baseline="0" noProof="0" dirty="0" smtClean="0">
                <a:ln>
                  <a:noFill/>
                </a:ln>
                <a:solidFill>
                  <a:srgbClr val="414345"/>
                </a:solidFill>
                <a:effectLst/>
                <a:uLnTx/>
                <a:uFillTx/>
                <a:latin typeface="Verdana" pitchFamily="34" charset="0"/>
                <a:ea typeface="Verdana" pitchFamily="34" charset="0"/>
                <a:cs typeface="Verdana" pitchFamily="34" charset="0"/>
              </a:rPr>
              <a:t>(J F Kennedy “We will put a man on the Moon by the end of the decade, and bring him back alive”)</a:t>
            </a:r>
            <a:r>
              <a:rPr kumimoji="0" lang="en-GB" sz="1350" b="0" i="0" u="none" strike="noStrike" kern="1200" cap="none" spc="0" normalizeH="0" baseline="0" noProof="0" dirty="0" smtClean="0">
                <a:ln>
                  <a:noFill/>
                </a:ln>
                <a:solidFill>
                  <a:srgbClr val="000000">
                    <a:lumMod val="60000"/>
                    <a:lumOff val="40000"/>
                  </a:srgbClr>
                </a:solidFill>
                <a:effectLst/>
                <a:uLnTx/>
                <a:uFillTx/>
                <a:latin typeface="Verdana" pitchFamily="34" charset="0"/>
                <a:ea typeface="Verdana" pitchFamily="34" charset="0"/>
                <a:cs typeface="Verdana" pitchFamily="34" charset="0"/>
              </a:rPr>
              <a:t> </a:t>
            </a:r>
          </a:p>
          <a:p>
            <a:pPr marL="342900" marR="0" lvl="0" indent="-342900" algn="l" defTabSz="914400" rtl="0" eaLnBrk="1" fontAlgn="base" latinLnBrk="0" hangingPunct="1">
              <a:lnSpc>
                <a:spcPct val="100000"/>
              </a:lnSpc>
              <a:spcBef>
                <a:spcPct val="20000"/>
              </a:spcBef>
              <a:spcAft>
                <a:spcPct val="0"/>
              </a:spcAft>
              <a:buClr>
                <a:srgbClr val="7AC242"/>
              </a:buClr>
              <a:buSzPct val="75000"/>
              <a:buFont typeface="Arial" charset="0"/>
              <a:buNone/>
              <a:tabLst/>
              <a:defRPr/>
            </a:pPr>
            <a:endParaRPr kumimoji="0" lang="en-GB" sz="1350" b="0" i="0" u="none" strike="noStrike" kern="1200" cap="none" spc="0" normalizeH="0" baseline="0" noProof="0" dirty="0" smtClean="0">
              <a:ln>
                <a:noFill/>
              </a:ln>
              <a:solidFill>
                <a:srgbClr val="000000">
                  <a:lumMod val="60000"/>
                  <a:lumOff val="40000"/>
                </a:srgbClr>
              </a:solidFill>
              <a:effectLst/>
              <a:uLnTx/>
              <a:uFillTx/>
              <a:latin typeface="Verdana" pitchFamily="34" charset="0"/>
              <a:ea typeface="Verdana" pitchFamily="34" charset="0"/>
              <a:cs typeface="Verdana" pitchFamily="34" charset="0"/>
            </a:endParaRPr>
          </a:p>
          <a:p>
            <a:endParaRPr lang="en-GB" sz="1400" dirty="0" smtClean="0">
              <a:effectLst/>
              <a:latin typeface="Times New Roman"/>
              <a:ea typeface="Times New Roman"/>
            </a:endParaRPr>
          </a:p>
          <a:p>
            <a:r>
              <a:rPr lang="en-GB" sz="1400" u="sng" dirty="0" smtClean="0">
                <a:effectLst/>
                <a:latin typeface="Times New Roman"/>
                <a:ea typeface="Times New Roman"/>
              </a:rPr>
              <a:t>William Montgomery - TEN</a:t>
            </a:r>
          </a:p>
          <a:p>
            <a:r>
              <a:rPr lang="en-GB" sz="1400" dirty="0" smtClean="0">
                <a:effectLst/>
                <a:latin typeface="Times New Roman"/>
                <a:ea typeface="Times New Roman"/>
              </a:rPr>
              <a:t>Meetings can easily get out of hand, with people wandering off on tangents or giving long speeches. How can you keep meetings focused without being a taskmaster or squashing creativity?</a:t>
            </a:r>
          </a:p>
          <a:p>
            <a:r>
              <a:rPr lang="en-GB" sz="1400" b="1" dirty="0" smtClean="0">
                <a:effectLst/>
                <a:latin typeface="Times New Roman"/>
                <a:ea typeface="Times New Roman"/>
              </a:rPr>
              <a:t>1. Beforehand, make the meeting purpose clear and send out an agenda.</a:t>
            </a:r>
            <a:r>
              <a:rPr lang="en-GB" sz="1400" dirty="0" smtClean="0">
                <a:effectLst/>
                <a:latin typeface="Times New Roman"/>
                <a:ea typeface="Times New Roman"/>
              </a:rPr>
              <a:t> Also consider sending a list of things that won’t be discussed in the meeting.</a:t>
            </a:r>
          </a:p>
          <a:p>
            <a:r>
              <a:rPr lang="en-GB" sz="1400" b="1" dirty="0" smtClean="0">
                <a:effectLst/>
                <a:latin typeface="Times New Roman"/>
                <a:ea typeface="Times New Roman"/>
              </a:rPr>
              <a:t>2. Include only those who are critical to the conversation; </a:t>
            </a:r>
            <a:r>
              <a:rPr lang="en-GB" sz="1400" dirty="0" smtClean="0">
                <a:effectLst/>
                <a:latin typeface="Times New Roman"/>
                <a:ea typeface="Times New Roman"/>
              </a:rPr>
              <a:t>meetings can get unmanageable if there are too many people in the room. If you know an attendee tends to monopolise meeting time, talk to him before you get in the room and ask him to keep comments to a minimum to allow others to be heard.</a:t>
            </a:r>
          </a:p>
          <a:p>
            <a:r>
              <a:rPr lang="en-GB" sz="1400" b="1" dirty="0" smtClean="0">
                <a:effectLst/>
                <a:latin typeface="Times New Roman"/>
                <a:ea typeface="Times New Roman"/>
              </a:rPr>
              <a:t>3. End the meeting productively. </a:t>
            </a:r>
            <a:r>
              <a:rPr lang="en-GB" sz="1400" dirty="0" smtClean="0">
                <a:effectLst/>
                <a:latin typeface="Times New Roman"/>
                <a:ea typeface="Times New Roman"/>
              </a:rPr>
              <a:t>Discuss next steps, who’s responsible for them, and when they’ll get done. Afterward, send a follow-up e-mail so everyone will remain clear and accountable.</a:t>
            </a:r>
          </a:p>
          <a:p>
            <a:pPr marL="342900" marR="0" lvl="0" indent="-342900" algn="l" defTabSz="914400" rtl="0" eaLnBrk="1" fontAlgn="base" latinLnBrk="0" hangingPunct="1">
              <a:lnSpc>
                <a:spcPct val="100000"/>
              </a:lnSpc>
              <a:spcBef>
                <a:spcPct val="20000"/>
              </a:spcBef>
              <a:spcAft>
                <a:spcPct val="0"/>
              </a:spcAft>
              <a:buClr>
                <a:srgbClr val="7AC242"/>
              </a:buClr>
              <a:buSzPct val="75000"/>
              <a:buFont typeface="Arial" charset="0"/>
              <a:buNone/>
              <a:tabLst/>
              <a:defRPr/>
            </a:pPr>
            <a:endParaRPr kumimoji="0" lang="en-GB" sz="1350" b="0" i="0" u="none" strike="noStrike" kern="1200" cap="none" spc="0" normalizeH="0" baseline="0" noProof="0" dirty="0" smtClean="0">
              <a:ln>
                <a:noFill/>
              </a:ln>
              <a:solidFill>
                <a:srgbClr val="000000">
                  <a:lumMod val="60000"/>
                  <a:lumOff val="40000"/>
                </a:srgbClr>
              </a:solidFill>
              <a:effectLst/>
              <a:uLnTx/>
              <a:uFillTx/>
              <a:latin typeface="Verdana" pitchFamily="34" charset="0"/>
              <a:ea typeface="Verdana" pitchFamily="34" charset="0"/>
              <a:cs typeface="Verdana" pitchFamily="34" charset="0"/>
            </a:endParaRPr>
          </a:p>
          <a:p>
            <a:pPr marL="342900" marR="0" lvl="0" indent="-342900" algn="l" defTabSz="914400" rtl="0" eaLnBrk="1" fontAlgn="base" latinLnBrk="0" hangingPunct="1">
              <a:lnSpc>
                <a:spcPct val="100000"/>
              </a:lnSpc>
              <a:spcBef>
                <a:spcPct val="20000"/>
              </a:spcBef>
              <a:spcAft>
                <a:spcPct val="0"/>
              </a:spcAft>
              <a:buClr>
                <a:srgbClr val="7AC242"/>
              </a:buClr>
              <a:buSzPct val="75000"/>
              <a:buFont typeface="Arial" charset="0"/>
              <a:buNone/>
              <a:tabLst/>
              <a:defRPr/>
            </a:pPr>
            <a:endParaRPr kumimoji="0" lang="en-GB" sz="1350" b="0" i="0" u="none" strike="noStrike" kern="1200" cap="none" spc="0" normalizeH="0" baseline="0" noProof="0" dirty="0" smtClean="0">
              <a:ln>
                <a:noFill/>
              </a:ln>
              <a:solidFill>
                <a:srgbClr val="000000">
                  <a:lumMod val="60000"/>
                  <a:lumOff val="40000"/>
                </a:srgbClr>
              </a:solidFill>
              <a:effectLst/>
              <a:uLnTx/>
              <a:uFillTx/>
              <a:latin typeface="Verdana" pitchFamily="34" charset="0"/>
              <a:ea typeface="Verdana" pitchFamily="34" charset="0"/>
              <a:cs typeface="Verdana" pitchFamily="34" charset="0"/>
            </a:endParaRPr>
          </a:p>
          <a:p>
            <a:endParaRPr lang="en-US" dirty="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 name="Notes Placeholder 3"/>
          <p:cNvSpPr>
            <a:spLocks noGrp="1"/>
          </p:cNvSpPr>
          <p:nvPr>
            <p:ph type="body" sz="quarter" idx="10"/>
          </p:nvPr>
        </p:nvSpPr>
        <p:spPr/>
        <p:txBody>
          <a:bodyPr>
            <a:normAutofit/>
          </a:bodyPr>
          <a:lstStyle/>
          <a:p>
            <a:pPr marL="339231" indent="-339231" defTabSz="904616" fontAlgn="base">
              <a:spcBef>
                <a:spcPct val="20000"/>
              </a:spcBef>
              <a:spcAft>
                <a:spcPct val="0"/>
              </a:spcAft>
              <a:buClr>
                <a:srgbClr val="7AC242"/>
              </a:buClr>
              <a:buSzPct val="75000"/>
              <a:buFont typeface="Arial" charset="0"/>
              <a:buChar char="•"/>
              <a:defRPr/>
            </a:pPr>
            <a:r>
              <a:rPr lang="en-GB" sz="1600" dirty="0">
                <a:solidFill>
                  <a:srgbClr val="575A5D"/>
                </a:solidFill>
              </a:rPr>
              <a:t>To counterbalance British tendency to vague, indirect language, ensures objectives are agreed  </a:t>
            </a:r>
            <a:br>
              <a:rPr lang="en-GB" sz="1600" dirty="0">
                <a:solidFill>
                  <a:srgbClr val="575A5D"/>
                </a:solidFill>
              </a:rPr>
            </a:br>
            <a:r>
              <a:rPr lang="en-GB" sz="1600" b="1" dirty="0">
                <a:solidFill>
                  <a:srgbClr val="575A5D"/>
                </a:solidFill>
              </a:rPr>
              <a:t>SMART </a:t>
            </a:r>
            <a:r>
              <a:rPr lang="en-GB" sz="1600" b="1" dirty="0">
                <a:solidFill>
                  <a:srgbClr val="000000">
                    <a:lumMod val="60000"/>
                    <a:lumOff val="40000"/>
                  </a:srgbClr>
                </a:solidFill>
              </a:rPr>
              <a:t>- </a:t>
            </a:r>
            <a:r>
              <a:rPr lang="en-GB" sz="1600" dirty="0">
                <a:solidFill>
                  <a:srgbClr val="414345"/>
                </a:solidFill>
              </a:rPr>
              <a:t>Specific Measurable Achievable Relevant Time-bound</a:t>
            </a:r>
          </a:p>
          <a:p>
            <a:pPr marL="339231" indent="-339231" defTabSz="904616" fontAlgn="base">
              <a:spcBef>
                <a:spcPct val="20000"/>
              </a:spcBef>
              <a:spcAft>
                <a:spcPct val="0"/>
              </a:spcAft>
              <a:buClr>
                <a:srgbClr val="7AC242"/>
              </a:buClr>
              <a:buSzPct val="75000"/>
              <a:defRPr/>
            </a:pPr>
            <a:r>
              <a:rPr lang="en-GB" sz="1300" i="1" dirty="0">
                <a:solidFill>
                  <a:srgbClr val="414345"/>
                </a:solidFill>
              </a:rPr>
              <a:t>(J F Kennedy “We will put a man on the Moon by the end of the decade, and bring him back alive”)</a:t>
            </a:r>
            <a:r>
              <a:rPr lang="en-GB" sz="1300" dirty="0">
                <a:solidFill>
                  <a:srgbClr val="000000">
                    <a:lumMod val="60000"/>
                    <a:lumOff val="40000"/>
                  </a:srgbClr>
                </a:solidFill>
              </a:rPr>
              <a:t> </a:t>
            </a:r>
          </a:p>
          <a:p>
            <a:endParaRPr lang="en-US" dirty="0"/>
          </a:p>
        </p:txBody>
      </p:sp>
    </p:spTree>
    <p:extLst>
      <p:ext uri="{BB962C8B-B14F-4D97-AF65-F5344CB8AC3E}">
        <p14:creationId xmlns:p14="http://schemas.microsoft.com/office/powerpoint/2010/main" val="385481082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38063C19-FAF7-4D7F-B35E-F290E52943EE}" type="datetimeFigureOut">
              <a:rPr lang="en-GB" smtClean="0"/>
              <a:t>21/12/2015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1274447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063C19-FAF7-4D7F-B35E-F290E52943EE}" type="datetimeFigureOut">
              <a:rPr lang="en-GB" smtClean="0"/>
              <a:t>21/12/2015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306444941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063C19-FAF7-4D7F-B35E-F290E52943EE}" type="datetimeFigureOut">
              <a:rPr lang="en-GB" smtClean="0"/>
              <a:t>21/12/2015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242660620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
        <p:cNvGrpSpPr/>
        <p:nvPr/>
      </p:nvGrpSpPr>
      <p:grpSpPr>
        <a:xfrm>
          <a:off x="0" y="0"/>
          <a:ext cx="0" cy="0"/>
          <a:chOff x="0" y="0"/>
          <a:chExt cx="0" cy="0"/>
        </a:xfrm>
      </p:grpSpPr>
      <p:sp>
        <p:nvSpPr>
          <p:cNvPr id="2" name="Title 1"/>
          <p:cNvSpPr>
            <a:spLocks noGrp="1"/>
          </p:cNvSpPr>
          <p:nvPr>
            <p:ph type="title" sz="quarter"/>
          </p:nvPr>
        </p:nvSpPr>
        <p:spPr>
          <a:xfrm>
            <a:off x="457200" y="274638"/>
            <a:ext cx="8229600" cy="1143000"/>
          </a:xfrm>
        </p:spPr>
        <p:txBody>
          <a:bodyPr/>
          <a:lstStyle/>
          <a:p>
            <a:r>
              <a:rPr lang="en-US" smtClean="0"/>
              <a:t>Click to edit Master title style</a:t>
            </a:r>
            <a:endParaRPr lang="en-GB"/>
          </a:p>
        </p:txBody>
      </p:sp>
      <p:sp>
        <p:nvSpPr>
          <p:cNvPr id="3" name="Content Placeholder 2"/>
          <p:cNvSpPr>
            <a:spLocks noGrp="1"/>
          </p:cNvSpPr>
          <p:nvPr>
            <p:ph sz="quarter" idx="1"/>
          </p:nvPr>
        </p:nvSpPr>
        <p:spPr>
          <a:xfrm>
            <a:off x="457200" y="1600200"/>
            <a:ext cx="4038600" cy="2185988"/>
          </a:xfrm>
        </p:spPr>
        <p:txBody>
          <a:bodyPr/>
          <a:lstStyle>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4" name="Content Placeholder 3"/>
          <p:cNvSpPr>
            <a:spLocks noGrp="1"/>
          </p:cNvSpPr>
          <p:nvPr>
            <p:ph sz="quarter" idx="2"/>
          </p:nvPr>
        </p:nvSpPr>
        <p:spPr>
          <a:xfrm>
            <a:off x="4648200" y="1600200"/>
            <a:ext cx="4038600" cy="2185988"/>
          </a:xfrm>
        </p:spPr>
        <p:txBody>
          <a:bodyPr/>
          <a:lstStyle>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5" name="Content Placeholder 4"/>
          <p:cNvSpPr>
            <a:spLocks noGrp="1"/>
          </p:cNvSpPr>
          <p:nvPr>
            <p:ph sz="quarter" idx="3"/>
          </p:nvPr>
        </p:nvSpPr>
        <p:spPr>
          <a:xfrm>
            <a:off x="457200" y="3938588"/>
            <a:ext cx="4038600" cy="2187575"/>
          </a:xfrm>
        </p:spPr>
        <p:txBody>
          <a:bodyPr/>
          <a:lstStyle>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6" name="Content Placeholder 5"/>
          <p:cNvSpPr>
            <a:spLocks noGrp="1"/>
          </p:cNvSpPr>
          <p:nvPr>
            <p:ph sz="quarter" idx="4"/>
          </p:nvPr>
        </p:nvSpPr>
        <p:spPr>
          <a:xfrm>
            <a:off x="4648200" y="3938588"/>
            <a:ext cx="4038600" cy="2187575"/>
          </a:xfrm>
        </p:spPr>
        <p:txBody>
          <a:bodyPr/>
          <a:lstStyle>
            <a:lvl5pPr>
              <a:defRPr>
                <a:latin typeface="Verdana"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GB" dirty="0"/>
          </a:p>
        </p:txBody>
      </p:sp>
      <p:sp>
        <p:nvSpPr>
          <p:cNvPr id="7" name="Rectangle 4"/>
          <p:cNvSpPr>
            <a:spLocks noGrp="1" noChangeArrowheads="1"/>
          </p:cNvSpPr>
          <p:nvPr>
            <p:ph type="dt" sz="half" idx="10"/>
          </p:nvPr>
        </p:nvSpPr>
        <p:spPr>
          <a:xfrm>
            <a:off x="457200" y="6245225"/>
            <a:ext cx="2133600" cy="476250"/>
          </a:xfrm>
          <a:prstGeom prst="rect">
            <a:avLst/>
          </a:prstGeom>
          <a:ln/>
        </p:spPr>
        <p:txBody>
          <a:bodyPr/>
          <a:lstStyle>
            <a:lvl1pPr>
              <a:defRPr>
                <a:latin typeface="Verdana" pitchFamily="34" charset="0"/>
              </a:defRPr>
            </a:lvl1pPr>
          </a:lstStyle>
          <a:p>
            <a:pPr fontAlgn="base">
              <a:spcBef>
                <a:spcPct val="0"/>
              </a:spcBef>
              <a:spcAft>
                <a:spcPct val="0"/>
              </a:spcAft>
              <a:defRPr/>
            </a:pPr>
            <a:endParaRPr lang="en-GB" dirty="0">
              <a:solidFill>
                <a:srgbClr val="000000"/>
              </a:solidFill>
              <a:cs typeface="Arial" charset="0"/>
            </a:endParaRPr>
          </a:p>
        </p:txBody>
      </p:sp>
      <p:sp>
        <p:nvSpPr>
          <p:cNvPr id="8" name="Rectangle 5"/>
          <p:cNvSpPr>
            <a:spLocks noGrp="1" noChangeArrowheads="1"/>
          </p:cNvSpPr>
          <p:nvPr>
            <p:ph type="ftr" sz="quarter" idx="11"/>
          </p:nvPr>
        </p:nvSpPr>
        <p:spPr>
          <a:xfrm>
            <a:off x="3124200" y="6245225"/>
            <a:ext cx="2895600" cy="476250"/>
          </a:xfrm>
          <a:prstGeom prst="rect">
            <a:avLst/>
          </a:prstGeom>
          <a:ln/>
        </p:spPr>
        <p:txBody>
          <a:bodyPr/>
          <a:lstStyle>
            <a:lvl1pPr>
              <a:defRPr>
                <a:latin typeface="Verdana" pitchFamily="34" charset="0"/>
              </a:defRPr>
            </a:lvl1pPr>
          </a:lstStyle>
          <a:p>
            <a:pPr fontAlgn="base">
              <a:spcBef>
                <a:spcPct val="0"/>
              </a:spcBef>
              <a:spcAft>
                <a:spcPct val="0"/>
              </a:spcAft>
              <a:defRPr/>
            </a:pPr>
            <a:endParaRPr lang="en-GB" dirty="0">
              <a:solidFill>
                <a:srgbClr val="000000"/>
              </a:solidFill>
              <a:cs typeface="Arial" charset="0"/>
            </a:endParaRPr>
          </a:p>
        </p:txBody>
      </p:sp>
      <p:sp>
        <p:nvSpPr>
          <p:cNvPr id="9" name="Rectangle 6"/>
          <p:cNvSpPr>
            <a:spLocks noGrp="1" noChangeArrowheads="1"/>
          </p:cNvSpPr>
          <p:nvPr>
            <p:ph type="sldNum" sz="quarter" idx="12"/>
          </p:nvPr>
        </p:nvSpPr>
        <p:spPr>
          <a:ln/>
        </p:spPr>
        <p:txBody>
          <a:bodyPr/>
          <a:lstStyle>
            <a:lvl1pPr>
              <a:defRPr/>
            </a:lvl1pPr>
          </a:lstStyle>
          <a:p>
            <a:pPr>
              <a:defRPr/>
            </a:pPr>
            <a:fld id="{2D7B3283-D670-4771-9C30-3E6323EC856A}" type="slidenum">
              <a:rPr lang="en-GB"/>
              <a:pPr>
                <a:defRPr/>
              </a:pPr>
              <a:t>‹#›</a:t>
            </a:fld>
            <a:endParaRPr lang="en-GB"/>
          </a:p>
        </p:txBody>
      </p:sp>
    </p:spTree>
    <p:extLst>
      <p:ext uri="{BB962C8B-B14F-4D97-AF65-F5344CB8AC3E}">
        <p14:creationId xmlns:p14="http://schemas.microsoft.com/office/powerpoint/2010/main" val="185310796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38063C19-FAF7-4D7F-B35E-F290E52943EE}" type="datetimeFigureOut">
              <a:rPr lang="en-GB" smtClean="0"/>
              <a:t>21/12/2015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256366788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8063C19-FAF7-4D7F-B35E-F290E52943EE}" type="datetimeFigureOut">
              <a:rPr lang="en-GB" smtClean="0"/>
              <a:t>21/12/2015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42207429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38063C19-FAF7-4D7F-B35E-F290E52943EE}" type="datetimeFigureOut">
              <a:rPr lang="en-GB" smtClean="0"/>
              <a:t>21/12/2015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97868239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38063C19-FAF7-4D7F-B35E-F290E52943EE}" type="datetimeFigureOut">
              <a:rPr lang="en-GB" smtClean="0"/>
              <a:t>21/12/2015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13495450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38063C19-FAF7-4D7F-B35E-F290E52943EE}" type="datetimeFigureOut">
              <a:rPr lang="en-GB" smtClean="0"/>
              <a:t>21/12/2015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232059602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8063C19-FAF7-4D7F-B35E-F290E52943EE}" type="datetimeFigureOut">
              <a:rPr lang="en-GB" smtClean="0"/>
              <a:t>21/12/2015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15658639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63C19-FAF7-4D7F-B35E-F290E52943EE}" type="datetimeFigureOut">
              <a:rPr lang="en-GB" smtClean="0"/>
              <a:t>21/12/2015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414051157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8063C19-FAF7-4D7F-B35E-F290E52943EE}" type="datetimeFigureOut">
              <a:rPr lang="en-GB" smtClean="0"/>
              <a:t>21/12/2015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6BB779E7-B06C-4866-B839-39B2D254523B}" type="slidenum">
              <a:rPr lang="en-GB" smtClean="0"/>
              <a:t>‹#›</a:t>
            </a:fld>
            <a:endParaRPr lang="en-GB"/>
          </a:p>
        </p:txBody>
      </p:sp>
    </p:spTree>
    <p:extLst>
      <p:ext uri="{BB962C8B-B14F-4D97-AF65-F5344CB8AC3E}">
        <p14:creationId xmlns:p14="http://schemas.microsoft.com/office/powerpoint/2010/main" val="134390145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8063C19-FAF7-4D7F-B35E-F290E52943EE}" type="datetimeFigureOut">
              <a:rPr lang="en-GB" smtClean="0"/>
              <a:t>21/12/2015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BB779E7-B06C-4866-B839-39B2D254523B}" type="slidenum">
              <a:rPr lang="en-GB" smtClean="0"/>
              <a:t>‹#›</a:t>
            </a:fld>
            <a:endParaRPr lang="en-GB"/>
          </a:p>
        </p:txBody>
      </p:sp>
    </p:spTree>
    <p:extLst>
      <p:ext uri="{BB962C8B-B14F-4D97-AF65-F5344CB8AC3E}">
        <p14:creationId xmlns:p14="http://schemas.microsoft.com/office/powerpoint/2010/main" val="1225525967"/>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12.xml.rels><?xml version="1.0" encoding="UTF-8" standalone="yes"?>
<Relationships xmlns="http://schemas.openxmlformats.org/package/2006/relationships"><Relationship Id="rId3" Type="http://schemas.openxmlformats.org/officeDocument/2006/relationships/image" Target="../media/image32.jpe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image" Target="../media/image34.jpeg"/><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www.managers.org.uk/" TargetMode="External"/><Relationship Id="rId2" Type="http://schemas.openxmlformats.org/officeDocument/2006/relationships/hyperlink" Target="http://www.gov.uk/" TargetMode="External"/><Relationship Id="rId1" Type="http://schemas.openxmlformats.org/officeDocument/2006/relationships/slideLayout" Target="../slideLayouts/slideLayout2.xml"/><Relationship Id="rId5" Type="http://schemas.openxmlformats.org/officeDocument/2006/relationships/hyperlink" Target="http://www.bbc.co.uk/" TargetMode="External"/><Relationship Id="rId4" Type="http://schemas.openxmlformats.org/officeDocument/2006/relationships/hyperlink" Target="http://www.iod.com/"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8" Type="http://schemas.openxmlformats.org/officeDocument/2006/relationships/image" Target="../media/image7.jpeg"/><Relationship Id="rId13" Type="http://schemas.openxmlformats.org/officeDocument/2006/relationships/image" Target="../media/image12.jpeg"/><Relationship Id="rId18" Type="http://schemas.openxmlformats.org/officeDocument/2006/relationships/image" Target="../media/image17.png"/><Relationship Id="rId3" Type="http://schemas.openxmlformats.org/officeDocument/2006/relationships/hyperlink" Target="//upload.wikimedia.org/wikipedia/commons/0/03/Devonshire_tea.jpg" TargetMode="External"/><Relationship Id="rId7" Type="http://schemas.openxmlformats.org/officeDocument/2006/relationships/image" Target="../media/image6.jpeg"/><Relationship Id="rId12" Type="http://schemas.openxmlformats.org/officeDocument/2006/relationships/image" Target="../media/image11.jpeg"/><Relationship Id="rId17" Type="http://schemas.openxmlformats.org/officeDocument/2006/relationships/image" Target="../media/image16.png"/><Relationship Id="rId2" Type="http://schemas.openxmlformats.org/officeDocument/2006/relationships/notesSlide" Target="../notesSlides/notesSlide1.xml"/><Relationship Id="rId16" Type="http://schemas.openxmlformats.org/officeDocument/2006/relationships/image" Target="../media/image15.jpeg"/><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0.png"/><Relationship Id="rId5" Type="http://schemas.openxmlformats.org/officeDocument/2006/relationships/image" Target="../media/image4.png"/><Relationship Id="rId15" Type="http://schemas.openxmlformats.org/officeDocument/2006/relationships/image" Target="../media/image14.png"/><Relationship Id="rId10" Type="http://schemas.openxmlformats.org/officeDocument/2006/relationships/image" Target="../media/image9.jpeg"/><Relationship Id="rId19" Type="http://schemas.openxmlformats.org/officeDocument/2006/relationships/image" Target="../media/image18.png"/><Relationship Id="rId4" Type="http://schemas.openxmlformats.org/officeDocument/2006/relationships/image" Target="../media/image3.jpeg"/><Relationship Id="rId9" Type="http://schemas.openxmlformats.org/officeDocument/2006/relationships/image" Target="../media/image8.jpeg"/><Relationship Id="rId14" Type="http://schemas.openxmlformats.org/officeDocument/2006/relationships/image" Target="../media/image13.png"/></Relationships>
</file>

<file path=ppt/slides/_rels/slide4.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21.png"/><Relationship Id="rId4" Type="http://schemas.openxmlformats.org/officeDocument/2006/relationships/image" Target="../media/image20.jpeg"/></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22.jpeg"/><Relationship Id="rId2" Type="http://schemas.openxmlformats.org/officeDocument/2006/relationships/notesSlide" Target="../notesSlides/notesSlide4.xml"/><Relationship Id="rId1" Type="http://schemas.openxmlformats.org/officeDocument/2006/relationships/slideLayout" Target="../slideLayouts/slideLayout2.xml"/><Relationship Id="rId4" Type="http://schemas.openxmlformats.org/officeDocument/2006/relationships/image" Target="cid:1.1777400234@web25905.mail.ukl.yahoo.com" TargetMode="External"/></Relationships>
</file>

<file path=ppt/slides/_rels/slide7.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24.jpe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28.jpeg"/><Relationship Id="rId5" Type="http://schemas.openxmlformats.org/officeDocument/2006/relationships/image" Target="../media/image27.jpeg"/><Relationship Id="rId4" Type="http://schemas.openxmlformats.org/officeDocument/2006/relationships/image" Target="../media/image26.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323528" y="2130425"/>
            <a:ext cx="8280920" cy="1802631"/>
          </a:xfrm>
        </p:spPr>
        <p:txBody>
          <a:bodyPr>
            <a:normAutofit/>
          </a:bodyPr>
          <a:lstStyle/>
          <a:p>
            <a:r>
              <a:rPr lang="en-GB" dirty="0" smtClean="0">
                <a:solidFill>
                  <a:srgbClr val="2C7476"/>
                </a:solidFill>
                <a:latin typeface="Verdana" panose="020B0604030504040204" pitchFamily="34" charset="0"/>
                <a:ea typeface="Verdana" panose="020B0604030504040204" pitchFamily="34" charset="0"/>
                <a:cs typeface="Verdana" panose="020B0604030504040204" pitchFamily="34" charset="0"/>
              </a:rPr>
              <a:t>The United Kingdom at Work</a:t>
            </a:r>
            <a:endParaRPr lang="en-GB"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Subtitle 2"/>
          <p:cNvSpPr>
            <a:spLocks noGrp="1"/>
          </p:cNvSpPr>
          <p:nvPr>
            <p:ph type="subTitle" idx="1"/>
          </p:nvPr>
        </p:nvSpPr>
        <p:spPr>
          <a:xfrm>
            <a:off x="1331640" y="5229200"/>
            <a:ext cx="5760640" cy="1080120"/>
          </a:xfrm>
        </p:spPr>
        <p:txBody>
          <a:bodyPr>
            <a:normAutofit lnSpcReduction="10000"/>
          </a:bodyPr>
          <a:lstStyle/>
          <a:p>
            <a:endParaRPr lang="en-GB" sz="2000" dirty="0" smtClean="0">
              <a:solidFill>
                <a:schemeClr val="tx1"/>
              </a:solidFill>
            </a:endParaRPr>
          </a:p>
          <a:p>
            <a:r>
              <a:rPr lang="en-GB" sz="20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Martin Bartholomew</a:t>
            </a:r>
          </a:p>
          <a:p>
            <a:r>
              <a:rPr lang="en-GB" sz="2000" dirty="0" smtClean="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rPr>
              <a:t>1 Jan 2016</a:t>
            </a:r>
            <a:endParaRPr lang="en-GB" sz="2000" dirty="0">
              <a:solidFill>
                <a:schemeClr val="tx1">
                  <a:lumMod val="50000"/>
                  <a:lumOff val="50000"/>
                </a:schemeClr>
              </a:solidFill>
              <a:latin typeface="Verdana" panose="020B0604030504040204" pitchFamily="34" charset="0"/>
              <a:ea typeface="Verdana" panose="020B0604030504040204" pitchFamily="34" charset="0"/>
              <a:cs typeface="Verdana" panose="020B0604030504040204" pitchFamily="34" charset="0"/>
            </a:endParaRPr>
          </a:p>
          <a:p>
            <a:endParaRPr lang="en-GB" sz="2000" dirty="0">
              <a:solidFill>
                <a:schemeClr val="tx1"/>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347864" y="548680"/>
            <a:ext cx="2019300" cy="1524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TextBox 4"/>
          <p:cNvSpPr txBox="1"/>
          <p:nvPr/>
        </p:nvSpPr>
        <p:spPr>
          <a:xfrm rot="20491290">
            <a:off x="595377" y="3802831"/>
            <a:ext cx="8006788" cy="1200329"/>
          </a:xfrm>
          <a:prstGeom prst="rect">
            <a:avLst/>
          </a:prstGeom>
          <a:noFill/>
        </p:spPr>
        <p:txBody>
          <a:bodyPr wrap="square" rtlCol="0">
            <a:spAutoFit/>
          </a:bodyPr>
          <a:lstStyle/>
          <a:p>
            <a:r>
              <a:rPr lang="en-GB" sz="2400" dirty="0" smtClean="0">
                <a:solidFill>
                  <a:schemeClr val="tx2"/>
                </a:solidFill>
                <a:latin typeface="Verdana" panose="020B0604030504040204" pitchFamily="34" charset="0"/>
                <a:ea typeface="Verdana" panose="020B0604030504040204" pitchFamily="34" charset="0"/>
                <a:cs typeface="Verdana" panose="020B0604030504040204" pitchFamily="34" charset="0"/>
              </a:rPr>
              <a:t>If you would like to see the complete presentation, then please use the website contact sheet or call me on +44 (0) 7836 247 813 </a:t>
            </a:r>
            <a:endParaRPr lang="en-GB" sz="2400" dirty="0">
              <a:solidFill>
                <a:schemeClr val="tx2"/>
              </a:solidFill>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846812753"/>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5188" y="62528"/>
            <a:ext cx="8229600" cy="914400"/>
          </a:xfrm>
        </p:spPr>
        <p:txBody>
          <a:bodyPr>
            <a:normAutofit/>
          </a:bodyPr>
          <a:lstStyle/>
          <a:p>
            <a:r>
              <a:rPr lang="en-US" sz="2400" dirty="0">
                <a:solidFill>
                  <a:srgbClr val="F68933"/>
                </a:solidFill>
              </a:rPr>
              <a:t> </a:t>
            </a:r>
            <a:r>
              <a:rPr lang="en-US"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Meetings</a:t>
            </a:r>
          </a:p>
        </p:txBody>
      </p:sp>
      <p:sp>
        <p:nvSpPr>
          <p:cNvPr id="8" name="Freeform 7"/>
          <p:cNvSpPr/>
          <p:nvPr/>
        </p:nvSpPr>
        <p:spPr>
          <a:xfrm>
            <a:off x="4980326" y="2560522"/>
            <a:ext cx="3782674" cy="805078"/>
          </a:xfrm>
          <a:custGeom>
            <a:avLst/>
            <a:gdLst>
              <a:gd name="connsiteX0" fmla="*/ 0 w 6400800"/>
              <a:gd name="connsiteY0" fmla="*/ 762000 h 1082040"/>
              <a:gd name="connsiteX1" fmla="*/ 76200 w 6400800"/>
              <a:gd name="connsiteY1" fmla="*/ 731520 h 1082040"/>
              <a:gd name="connsiteX2" fmla="*/ 121920 w 6400800"/>
              <a:gd name="connsiteY2" fmla="*/ 746760 h 1082040"/>
              <a:gd name="connsiteX3" fmla="*/ 304800 w 6400800"/>
              <a:gd name="connsiteY3" fmla="*/ 777240 h 1082040"/>
              <a:gd name="connsiteX4" fmla="*/ 350520 w 6400800"/>
              <a:gd name="connsiteY4" fmla="*/ 762000 h 1082040"/>
              <a:gd name="connsiteX5" fmla="*/ 411480 w 6400800"/>
              <a:gd name="connsiteY5" fmla="*/ 792480 h 1082040"/>
              <a:gd name="connsiteX6" fmla="*/ 426720 w 6400800"/>
              <a:gd name="connsiteY6" fmla="*/ 746760 h 1082040"/>
              <a:gd name="connsiteX7" fmla="*/ 518160 w 6400800"/>
              <a:gd name="connsiteY7" fmla="*/ 731520 h 1082040"/>
              <a:gd name="connsiteX8" fmla="*/ 609600 w 6400800"/>
              <a:gd name="connsiteY8" fmla="*/ 685800 h 1082040"/>
              <a:gd name="connsiteX9" fmla="*/ 701040 w 6400800"/>
              <a:gd name="connsiteY9" fmla="*/ 655320 h 1082040"/>
              <a:gd name="connsiteX10" fmla="*/ 883920 w 6400800"/>
              <a:gd name="connsiteY10" fmla="*/ 670560 h 1082040"/>
              <a:gd name="connsiteX11" fmla="*/ 1021080 w 6400800"/>
              <a:gd name="connsiteY11" fmla="*/ 685800 h 1082040"/>
              <a:gd name="connsiteX12" fmla="*/ 1051560 w 6400800"/>
              <a:gd name="connsiteY12" fmla="*/ 731520 h 1082040"/>
              <a:gd name="connsiteX13" fmla="*/ 1097280 w 6400800"/>
              <a:gd name="connsiteY13" fmla="*/ 716280 h 1082040"/>
              <a:gd name="connsiteX14" fmla="*/ 1203960 w 6400800"/>
              <a:gd name="connsiteY14" fmla="*/ 731520 h 1082040"/>
              <a:gd name="connsiteX15" fmla="*/ 1325880 w 6400800"/>
              <a:gd name="connsiteY15" fmla="*/ 746760 h 1082040"/>
              <a:gd name="connsiteX16" fmla="*/ 1463040 w 6400800"/>
              <a:gd name="connsiteY16" fmla="*/ 807720 h 1082040"/>
              <a:gd name="connsiteX17" fmla="*/ 1584960 w 6400800"/>
              <a:gd name="connsiteY17" fmla="*/ 777240 h 1082040"/>
              <a:gd name="connsiteX18" fmla="*/ 1676400 w 6400800"/>
              <a:gd name="connsiteY18" fmla="*/ 716280 h 1082040"/>
              <a:gd name="connsiteX19" fmla="*/ 1722120 w 6400800"/>
              <a:gd name="connsiteY19" fmla="*/ 701040 h 1082040"/>
              <a:gd name="connsiteX20" fmla="*/ 1767840 w 6400800"/>
              <a:gd name="connsiteY20" fmla="*/ 670560 h 1082040"/>
              <a:gd name="connsiteX21" fmla="*/ 1844040 w 6400800"/>
              <a:gd name="connsiteY21" fmla="*/ 655320 h 1082040"/>
              <a:gd name="connsiteX22" fmla="*/ 1996440 w 6400800"/>
              <a:gd name="connsiteY22" fmla="*/ 624840 h 1082040"/>
              <a:gd name="connsiteX23" fmla="*/ 2118360 w 6400800"/>
              <a:gd name="connsiteY23" fmla="*/ 640080 h 1082040"/>
              <a:gd name="connsiteX24" fmla="*/ 2164080 w 6400800"/>
              <a:gd name="connsiteY24" fmla="*/ 655320 h 1082040"/>
              <a:gd name="connsiteX25" fmla="*/ 2270760 w 6400800"/>
              <a:gd name="connsiteY25" fmla="*/ 685800 h 1082040"/>
              <a:gd name="connsiteX26" fmla="*/ 2301240 w 6400800"/>
              <a:gd name="connsiteY26" fmla="*/ 792480 h 1082040"/>
              <a:gd name="connsiteX27" fmla="*/ 2286000 w 6400800"/>
              <a:gd name="connsiteY27" fmla="*/ 838200 h 1082040"/>
              <a:gd name="connsiteX28" fmla="*/ 2255520 w 6400800"/>
              <a:gd name="connsiteY28" fmla="*/ 883920 h 1082040"/>
              <a:gd name="connsiteX29" fmla="*/ 2209800 w 6400800"/>
              <a:gd name="connsiteY29" fmla="*/ 899160 h 1082040"/>
              <a:gd name="connsiteX30" fmla="*/ 2087880 w 6400800"/>
              <a:gd name="connsiteY30" fmla="*/ 853440 h 1082040"/>
              <a:gd name="connsiteX31" fmla="*/ 2057400 w 6400800"/>
              <a:gd name="connsiteY31" fmla="*/ 670560 h 1082040"/>
              <a:gd name="connsiteX32" fmla="*/ 2103120 w 6400800"/>
              <a:gd name="connsiteY32" fmla="*/ 655320 h 1082040"/>
              <a:gd name="connsiteX33" fmla="*/ 2179320 w 6400800"/>
              <a:gd name="connsiteY33" fmla="*/ 640080 h 1082040"/>
              <a:gd name="connsiteX34" fmla="*/ 2240280 w 6400800"/>
              <a:gd name="connsiteY34" fmla="*/ 609600 h 1082040"/>
              <a:gd name="connsiteX35" fmla="*/ 2301240 w 6400800"/>
              <a:gd name="connsiteY35" fmla="*/ 594360 h 1082040"/>
              <a:gd name="connsiteX36" fmla="*/ 2407920 w 6400800"/>
              <a:gd name="connsiteY36" fmla="*/ 563880 h 1082040"/>
              <a:gd name="connsiteX37" fmla="*/ 2529840 w 6400800"/>
              <a:gd name="connsiteY37" fmla="*/ 594360 h 1082040"/>
              <a:gd name="connsiteX38" fmla="*/ 2529840 w 6400800"/>
              <a:gd name="connsiteY38" fmla="*/ 929640 h 1082040"/>
              <a:gd name="connsiteX39" fmla="*/ 2499360 w 6400800"/>
              <a:gd name="connsiteY39" fmla="*/ 853440 h 1082040"/>
              <a:gd name="connsiteX40" fmla="*/ 2453640 w 6400800"/>
              <a:gd name="connsiteY40" fmla="*/ 655320 h 1082040"/>
              <a:gd name="connsiteX41" fmla="*/ 2407920 w 6400800"/>
              <a:gd name="connsiteY41" fmla="*/ 609600 h 1082040"/>
              <a:gd name="connsiteX42" fmla="*/ 2316480 w 6400800"/>
              <a:gd name="connsiteY42" fmla="*/ 548640 h 1082040"/>
              <a:gd name="connsiteX43" fmla="*/ 2270760 w 6400800"/>
              <a:gd name="connsiteY43" fmla="*/ 457200 h 1082040"/>
              <a:gd name="connsiteX44" fmla="*/ 2301240 w 6400800"/>
              <a:gd name="connsiteY44" fmla="*/ 320040 h 1082040"/>
              <a:gd name="connsiteX45" fmla="*/ 2331720 w 6400800"/>
              <a:gd name="connsiteY45" fmla="*/ 274320 h 1082040"/>
              <a:gd name="connsiteX46" fmla="*/ 2346960 w 6400800"/>
              <a:gd name="connsiteY46" fmla="*/ 228600 h 1082040"/>
              <a:gd name="connsiteX47" fmla="*/ 2484120 w 6400800"/>
              <a:gd name="connsiteY47" fmla="*/ 76200 h 1082040"/>
              <a:gd name="connsiteX48" fmla="*/ 2575560 w 6400800"/>
              <a:gd name="connsiteY48" fmla="*/ 0 h 1082040"/>
              <a:gd name="connsiteX49" fmla="*/ 2651760 w 6400800"/>
              <a:gd name="connsiteY49" fmla="*/ 15240 h 1082040"/>
              <a:gd name="connsiteX50" fmla="*/ 2667000 w 6400800"/>
              <a:gd name="connsiteY50" fmla="*/ 91440 h 1082040"/>
              <a:gd name="connsiteX51" fmla="*/ 2682240 w 6400800"/>
              <a:gd name="connsiteY51" fmla="*/ 137160 h 1082040"/>
              <a:gd name="connsiteX52" fmla="*/ 2697480 w 6400800"/>
              <a:gd name="connsiteY52" fmla="*/ 198120 h 1082040"/>
              <a:gd name="connsiteX53" fmla="*/ 2727960 w 6400800"/>
              <a:gd name="connsiteY53" fmla="*/ 320040 h 1082040"/>
              <a:gd name="connsiteX54" fmla="*/ 2758440 w 6400800"/>
              <a:gd name="connsiteY54" fmla="*/ 548640 h 1082040"/>
              <a:gd name="connsiteX55" fmla="*/ 2880360 w 6400800"/>
              <a:gd name="connsiteY55" fmla="*/ 701040 h 1082040"/>
              <a:gd name="connsiteX56" fmla="*/ 2941320 w 6400800"/>
              <a:gd name="connsiteY56" fmla="*/ 792480 h 1082040"/>
              <a:gd name="connsiteX57" fmla="*/ 3017520 w 6400800"/>
              <a:gd name="connsiteY57" fmla="*/ 868680 h 1082040"/>
              <a:gd name="connsiteX58" fmla="*/ 3063240 w 6400800"/>
              <a:gd name="connsiteY58" fmla="*/ 883920 h 1082040"/>
              <a:gd name="connsiteX59" fmla="*/ 3124200 w 6400800"/>
              <a:gd name="connsiteY59" fmla="*/ 899160 h 1082040"/>
              <a:gd name="connsiteX60" fmla="*/ 3108960 w 6400800"/>
              <a:gd name="connsiteY60" fmla="*/ 1005840 h 1082040"/>
              <a:gd name="connsiteX61" fmla="*/ 3063240 w 6400800"/>
              <a:gd name="connsiteY61" fmla="*/ 1021080 h 1082040"/>
              <a:gd name="connsiteX62" fmla="*/ 3002280 w 6400800"/>
              <a:gd name="connsiteY62" fmla="*/ 1051560 h 1082040"/>
              <a:gd name="connsiteX63" fmla="*/ 2926080 w 6400800"/>
              <a:gd name="connsiteY63" fmla="*/ 1066800 h 1082040"/>
              <a:gd name="connsiteX64" fmla="*/ 2880360 w 6400800"/>
              <a:gd name="connsiteY64" fmla="*/ 1082040 h 1082040"/>
              <a:gd name="connsiteX65" fmla="*/ 2743200 w 6400800"/>
              <a:gd name="connsiteY65" fmla="*/ 1066800 h 1082040"/>
              <a:gd name="connsiteX66" fmla="*/ 2712720 w 6400800"/>
              <a:gd name="connsiteY66" fmla="*/ 1005840 h 1082040"/>
              <a:gd name="connsiteX67" fmla="*/ 2773680 w 6400800"/>
              <a:gd name="connsiteY67" fmla="*/ 883920 h 1082040"/>
              <a:gd name="connsiteX68" fmla="*/ 2865120 w 6400800"/>
              <a:gd name="connsiteY68" fmla="*/ 822960 h 1082040"/>
              <a:gd name="connsiteX69" fmla="*/ 2956560 w 6400800"/>
              <a:gd name="connsiteY69" fmla="*/ 792480 h 1082040"/>
              <a:gd name="connsiteX70" fmla="*/ 3017520 w 6400800"/>
              <a:gd name="connsiteY70" fmla="*/ 777240 h 1082040"/>
              <a:gd name="connsiteX71" fmla="*/ 3154680 w 6400800"/>
              <a:gd name="connsiteY71" fmla="*/ 731520 h 1082040"/>
              <a:gd name="connsiteX72" fmla="*/ 3215640 w 6400800"/>
              <a:gd name="connsiteY72" fmla="*/ 655320 h 1082040"/>
              <a:gd name="connsiteX73" fmla="*/ 3307080 w 6400800"/>
              <a:gd name="connsiteY73" fmla="*/ 609600 h 1082040"/>
              <a:gd name="connsiteX74" fmla="*/ 3398520 w 6400800"/>
              <a:gd name="connsiteY74" fmla="*/ 670560 h 1082040"/>
              <a:gd name="connsiteX75" fmla="*/ 3489960 w 6400800"/>
              <a:gd name="connsiteY75" fmla="*/ 701040 h 1082040"/>
              <a:gd name="connsiteX76" fmla="*/ 3611880 w 6400800"/>
              <a:gd name="connsiteY76" fmla="*/ 746760 h 1082040"/>
              <a:gd name="connsiteX77" fmla="*/ 3931920 w 6400800"/>
              <a:gd name="connsiteY77" fmla="*/ 762000 h 1082040"/>
              <a:gd name="connsiteX78" fmla="*/ 3947160 w 6400800"/>
              <a:gd name="connsiteY78" fmla="*/ 822960 h 1082040"/>
              <a:gd name="connsiteX79" fmla="*/ 3962400 w 6400800"/>
              <a:gd name="connsiteY79" fmla="*/ 868680 h 1082040"/>
              <a:gd name="connsiteX80" fmla="*/ 4023360 w 6400800"/>
              <a:gd name="connsiteY80" fmla="*/ 883920 h 1082040"/>
              <a:gd name="connsiteX81" fmla="*/ 4145280 w 6400800"/>
              <a:gd name="connsiteY81" fmla="*/ 914400 h 1082040"/>
              <a:gd name="connsiteX82" fmla="*/ 4206240 w 6400800"/>
              <a:gd name="connsiteY82" fmla="*/ 899160 h 1082040"/>
              <a:gd name="connsiteX83" fmla="*/ 4236720 w 6400800"/>
              <a:gd name="connsiteY83" fmla="*/ 853440 h 1082040"/>
              <a:gd name="connsiteX84" fmla="*/ 4251960 w 6400800"/>
              <a:gd name="connsiteY84" fmla="*/ 807720 h 1082040"/>
              <a:gd name="connsiteX85" fmla="*/ 4282440 w 6400800"/>
              <a:gd name="connsiteY85" fmla="*/ 670560 h 1082040"/>
              <a:gd name="connsiteX86" fmla="*/ 4297680 w 6400800"/>
              <a:gd name="connsiteY86" fmla="*/ 609600 h 1082040"/>
              <a:gd name="connsiteX87" fmla="*/ 4145280 w 6400800"/>
              <a:gd name="connsiteY87" fmla="*/ 624840 h 1082040"/>
              <a:gd name="connsiteX88" fmla="*/ 4130040 w 6400800"/>
              <a:gd name="connsiteY88" fmla="*/ 670560 h 1082040"/>
              <a:gd name="connsiteX89" fmla="*/ 4175760 w 6400800"/>
              <a:gd name="connsiteY89" fmla="*/ 807720 h 1082040"/>
              <a:gd name="connsiteX90" fmla="*/ 4419600 w 6400800"/>
              <a:gd name="connsiteY90" fmla="*/ 792480 h 1082040"/>
              <a:gd name="connsiteX91" fmla="*/ 4724400 w 6400800"/>
              <a:gd name="connsiteY91" fmla="*/ 777240 h 1082040"/>
              <a:gd name="connsiteX92" fmla="*/ 4815840 w 6400800"/>
              <a:gd name="connsiteY92" fmla="*/ 746760 h 1082040"/>
              <a:gd name="connsiteX93" fmla="*/ 4815840 w 6400800"/>
              <a:gd name="connsiteY93" fmla="*/ 563880 h 1082040"/>
              <a:gd name="connsiteX94" fmla="*/ 4861560 w 6400800"/>
              <a:gd name="connsiteY94" fmla="*/ 533400 h 1082040"/>
              <a:gd name="connsiteX95" fmla="*/ 4907280 w 6400800"/>
              <a:gd name="connsiteY95" fmla="*/ 563880 h 1082040"/>
              <a:gd name="connsiteX96" fmla="*/ 4953000 w 6400800"/>
              <a:gd name="connsiteY96" fmla="*/ 579120 h 1082040"/>
              <a:gd name="connsiteX97" fmla="*/ 5044440 w 6400800"/>
              <a:gd name="connsiteY97" fmla="*/ 670560 h 1082040"/>
              <a:gd name="connsiteX98" fmla="*/ 5135880 w 6400800"/>
              <a:gd name="connsiteY98" fmla="*/ 701040 h 1082040"/>
              <a:gd name="connsiteX99" fmla="*/ 5181600 w 6400800"/>
              <a:gd name="connsiteY99" fmla="*/ 731520 h 1082040"/>
              <a:gd name="connsiteX100" fmla="*/ 5577840 w 6400800"/>
              <a:gd name="connsiteY100" fmla="*/ 746760 h 1082040"/>
              <a:gd name="connsiteX101" fmla="*/ 5654040 w 6400800"/>
              <a:gd name="connsiteY101" fmla="*/ 716280 h 1082040"/>
              <a:gd name="connsiteX102" fmla="*/ 5699760 w 6400800"/>
              <a:gd name="connsiteY102" fmla="*/ 685800 h 1082040"/>
              <a:gd name="connsiteX103" fmla="*/ 5775960 w 6400800"/>
              <a:gd name="connsiteY103" fmla="*/ 701040 h 1082040"/>
              <a:gd name="connsiteX104" fmla="*/ 5821680 w 6400800"/>
              <a:gd name="connsiteY104" fmla="*/ 716280 h 1082040"/>
              <a:gd name="connsiteX105" fmla="*/ 5913120 w 6400800"/>
              <a:gd name="connsiteY105" fmla="*/ 731520 h 1082040"/>
              <a:gd name="connsiteX106" fmla="*/ 6004560 w 6400800"/>
              <a:gd name="connsiteY106" fmla="*/ 762000 h 1082040"/>
              <a:gd name="connsiteX107" fmla="*/ 6141720 w 6400800"/>
              <a:gd name="connsiteY107" fmla="*/ 762000 h 1082040"/>
              <a:gd name="connsiteX108" fmla="*/ 6233160 w 6400800"/>
              <a:gd name="connsiteY108" fmla="*/ 792480 h 1082040"/>
              <a:gd name="connsiteX109" fmla="*/ 6278880 w 6400800"/>
              <a:gd name="connsiteY109" fmla="*/ 762000 h 1082040"/>
              <a:gd name="connsiteX110" fmla="*/ 6400800 w 6400800"/>
              <a:gd name="connsiteY110" fmla="*/ 746760 h 1082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Lst>
            <a:rect l="l" t="t" r="r" b="b"/>
            <a:pathLst>
              <a:path w="6400800" h="1082040">
                <a:moveTo>
                  <a:pt x="0" y="762000"/>
                </a:moveTo>
                <a:cubicBezTo>
                  <a:pt x="25400" y="751840"/>
                  <a:pt x="49055" y="734913"/>
                  <a:pt x="76200" y="731520"/>
                </a:cubicBezTo>
                <a:cubicBezTo>
                  <a:pt x="92140" y="729527"/>
                  <a:pt x="106474" y="742347"/>
                  <a:pt x="121920" y="746760"/>
                </a:cubicBezTo>
                <a:cubicBezTo>
                  <a:pt x="200237" y="769136"/>
                  <a:pt x="205851" y="764871"/>
                  <a:pt x="304800" y="777240"/>
                </a:cubicBezTo>
                <a:cubicBezTo>
                  <a:pt x="320040" y="772160"/>
                  <a:pt x="334617" y="759728"/>
                  <a:pt x="350520" y="762000"/>
                </a:cubicBezTo>
                <a:cubicBezTo>
                  <a:pt x="373010" y="765213"/>
                  <a:pt x="389203" y="796935"/>
                  <a:pt x="411480" y="792480"/>
                </a:cubicBezTo>
                <a:cubicBezTo>
                  <a:pt x="427232" y="789330"/>
                  <a:pt x="412772" y="754730"/>
                  <a:pt x="426720" y="746760"/>
                </a:cubicBezTo>
                <a:cubicBezTo>
                  <a:pt x="453549" y="731429"/>
                  <a:pt x="487995" y="738223"/>
                  <a:pt x="518160" y="731520"/>
                </a:cubicBezTo>
                <a:cubicBezTo>
                  <a:pt x="601530" y="712993"/>
                  <a:pt x="527398" y="722334"/>
                  <a:pt x="609600" y="685800"/>
                </a:cubicBezTo>
                <a:cubicBezTo>
                  <a:pt x="638960" y="672751"/>
                  <a:pt x="701040" y="655320"/>
                  <a:pt x="701040" y="655320"/>
                </a:cubicBezTo>
                <a:lnTo>
                  <a:pt x="883920" y="670560"/>
                </a:lnTo>
                <a:cubicBezTo>
                  <a:pt x="929714" y="674921"/>
                  <a:pt x="977848" y="670079"/>
                  <a:pt x="1021080" y="685800"/>
                </a:cubicBezTo>
                <a:cubicBezTo>
                  <a:pt x="1038293" y="692059"/>
                  <a:pt x="1041400" y="716280"/>
                  <a:pt x="1051560" y="731520"/>
                </a:cubicBezTo>
                <a:cubicBezTo>
                  <a:pt x="1066800" y="726440"/>
                  <a:pt x="1081216" y="716280"/>
                  <a:pt x="1097280" y="716280"/>
                </a:cubicBezTo>
                <a:cubicBezTo>
                  <a:pt x="1133201" y="716280"/>
                  <a:pt x="1168354" y="726773"/>
                  <a:pt x="1203960" y="731520"/>
                </a:cubicBezTo>
                <a:lnTo>
                  <a:pt x="1325880" y="746760"/>
                </a:lnTo>
                <a:cubicBezTo>
                  <a:pt x="1434696" y="783032"/>
                  <a:pt x="1390587" y="759418"/>
                  <a:pt x="1463040" y="807720"/>
                </a:cubicBezTo>
                <a:cubicBezTo>
                  <a:pt x="1484152" y="803498"/>
                  <a:pt x="1558600" y="791885"/>
                  <a:pt x="1584960" y="777240"/>
                </a:cubicBezTo>
                <a:cubicBezTo>
                  <a:pt x="1616982" y="759450"/>
                  <a:pt x="1641647" y="727864"/>
                  <a:pt x="1676400" y="716280"/>
                </a:cubicBezTo>
                <a:cubicBezTo>
                  <a:pt x="1691640" y="711200"/>
                  <a:pt x="1707752" y="708224"/>
                  <a:pt x="1722120" y="701040"/>
                </a:cubicBezTo>
                <a:cubicBezTo>
                  <a:pt x="1738503" y="692849"/>
                  <a:pt x="1750690" y="676991"/>
                  <a:pt x="1767840" y="670560"/>
                </a:cubicBezTo>
                <a:cubicBezTo>
                  <a:pt x="1792094" y="661465"/>
                  <a:pt x="1818555" y="659954"/>
                  <a:pt x="1844040" y="655320"/>
                </a:cubicBezTo>
                <a:cubicBezTo>
                  <a:pt x="1981052" y="630409"/>
                  <a:pt x="1888617" y="651796"/>
                  <a:pt x="1996440" y="624840"/>
                </a:cubicBezTo>
                <a:cubicBezTo>
                  <a:pt x="2037080" y="629920"/>
                  <a:pt x="2078064" y="632754"/>
                  <a:pt x="2118360" y="640080"/>
                </a:cubicBezTo>
                <a:cubicBezTo>
                  <a:pt x="2134165" y="642954"/>
                  <a:pt x="2148634" y="650907"/>
                  <a:pt x="2164080" y="655320"/>
                </a:cubicBezTo>
                <a:cubicBezTo>
                  <a:pt x="2298033" y="693592"/>
                  <a:pt x="2161139" y="649260"/>
                  <a:pt x="2270760" y="685800"/>
                </a:cubicBezTo>
                <a:cubicBezTo>
                  <a:pt x="2277947" y="707360"/>
                  <a:pt x="2301240" y="773344"/>
                  <a:pt x="2301240" y="792480"/>
                </a:cubicBezTo>
                <a:cubicBezTo>
                  <a:pt x="2301240" y="808544"/>
                  <a:pt x="2293184" y="823832"/>
                  <a:pt x="2286000" y="838200"/>
                </a:cubicBezTo>
                <a:cubicBezTo>
                  <a:pt x="2277809" y="854583"/>
                  <a:pt x="2269823" y="872478"/>
                  <a:pt x="2255520" y="883920"/>
                </a:cubicBezTo>
                <a:cubicBezTo>
                  <a:pt x="2242976" y="893955"/>
                  <a:pt x="2225040" y="894080"/>
                  <a:pt x="2209800" y="899160"/>
                </a:cubicBezTo>
                <a:cubicBezTo>
                  <a:pt x="2193701" y="895940"/>
                  <a:pt x="2099955" y="887249"/>
                  <a:pt x="2087880" y="853440"/>
                </a:cubicBezTo>
                <a:cubicBezTo>
                  <a:pt x="2067094" y="795240"/>
                  <a:pt x="2057400" y="670560"/>
                  <a:pt x="2057400" y="670560"/>
                </a:cubicBezTo>
                <a:cubicBezTo>
                  <a:pt x="2072640" y="665480"/>
                  <a:pt x="2087535" y="659216"/>
                  <a:pt x="2103120" y="655320"/>
                </a:cubicBezTo>
                <a:cubicBezTo>
                  <a:pt x="2128250" y="649038"/>
                  <a:pt x="2154746" y="648271"/>
                  <a:pt x="2179320" y="640080"/>
                </a:cubicBezTo>
                <a:cubicBezTo>
                  <a:pt x="2200873" y="632896"/>
                  <a:pt x="2219008" y="617577"/>
                  <a:pt x="2240280" y="609600"/>
                </a:cubicBezTo>
                <a:cubicBezTo>
                  <a:pt x="2259892" y="602246"/>
                  <a:pt x="2281101" y="600114"/>
                  <a:pt x="2301240" y="594360"/>
                </a:cubicBezTo>
                <a:cubicBezTo>
                  <a:pt x="2454285" y="550633"/>
                  <a:pt x="2217349" y="611523"/>
                  <a:pt x="2407920" y="563880"/>
                </a:cubicBezTo>
                <a:cubicBezTo>
                  <a:pt x="2448560" y="574040"/>
                  <a:pt x="2512650" y="556159"/>
                  <a:pt x="2529840" y="594360"/>
                </a:cubicBezTo>
                <a:cubicBezTo>
                  <a:pt x="2587832" y="723232"/>
                  <a:pt x="2557780" y="817882"/>
                  <a:pt x="2529840" y="929640"/>
                </a:cubicBezTo>
                <a:cubicBezTo>
                  <a:pt x="2519680" y="904240"/>
                  <a:pt x="2505092" y="880189"/>
                  <a:pt x="2499360" y="853440"/>
                </a:cubicBezTo>
                <a:cubicBezTo>
                  <a:pt x="2477054" y="749344"/>
                  <a:pt x="2506943" y="729944"/>
                  <a:pt x="2453640" y="655320"/>
                </a:cubicBezTo>
                <a:cubicBezTo>
                  <a:pt x="2441113" y="637782"/>
                  <a:pt x="2424933" y="622832"/>
                  <a:pt x="2407920" y="609600"/>
                </a:cubicBezTo>
                <a:cubicBezTo>
                  <a:pt x="2379004" y="587110"/>
                  <a:pt x="2316480" y="548640"/>
                  <a:pt x="2316480" y="548640"/>
                </a:cubicBezTo>
                <a:cubicBezTo>
                  <a:pt x="2301069" y="525524"/>
                  <a:pt x="2270760" y="488748"/>
                  <a:pt x="2270760" y="457200"/>
                </a:cubicBezTo>
                <a:cubicBezTo>
                  <a:pt x="2270760" y="433787"/>
                  <a:pt x="2285524" y="351471"/>
                  <a:pt x="2301240" y="320040"/>
                </a:cubicBezTo>
                <a:cubicBezTo>
                  <a:pt x="2309431" y="303657"/>
                  <a:pt x="2323529" y="290703"/>
                  <a:pt x="2331720" y="274320"/>
                </a:cubicBezTo>
                <a:cubicBezTo>
                  <a:pt x="2338904" y="259952"/>
                  <a:pt x="2339776" y="242968"/>
                  <a:pt x="2346960" y="228600"/>
                </a:cubicBezTo>
                <a:cubicBezTo>
                  <a:pt x="2376148" y="170224"/>
                  <a:pt x="2444627" y="115693"/>
                  <a:pt x="2484120" y="76200"/>
                </a:cubicBezTo>
                <a:cubicBezTo>
                  <a:pt x="2542792" y="17528"/>
                  <a:pt x="2511907" y="42435"/>
                  <a:pt x="2575560" y="0"/>
                </a:cubicBezTo>
                <a:cubicBezTo>
                  <a:pt x="2600960" y="5080"/>
                  <a:pt x="2633444" y="-3076"/>
                  <a:pt x="2651760" y="15240"/>
                </a:cubicBezTo>
                <a:cubicBezTo>
                  <a:pt x="2670076" y="33556"/>
                  <a:pt x="2660718" y="66310"/>
                  <a:pt x="2667000" y="91440"/>
                </a:cubicBezTo>
                <a:cubicBezTo>
                  <a:pt x="2670896" y="107025"/>
                  <a:pt x="2677827" y="121714"/>
                  <a:pt x="2682240" y="137160"/>
                </a:cubicBezTo>
                <a:cubicBezTo>
                  <a:pt x="2687994" y="157299"/>
                  <a:pt x="2692936" y="177673"/>
                  <a:pt x="2697480" y="198120"/>
                </a:cubicBezTo>
                <a:cubicBezTo>
                  <a:pt x="2722001" y="308463"/>
                  <a:pt x="2700727" y="238341"/>
                  <a:pt x="2727960" y="320040"/>
                </a:cubicBezTo>
                <a:cubicBezTo>
                  <a:pt x="2730638" y="344140"/>
                  <a:pt x="2746368" y="508400"/>
                  <a:pt x="2758440" y="548640"/>
                </a:cubicBezTo>
                <a:cubicBezTo>
                  <a:pt x="2787463" y="645383"/>
                  <a:pt x="2812196" y="598795"/>
                  <a:pt x="2880360" y="701040"/>
                </a:cubicBezTo>
                <a:lnTo>
                  <a:pt x="2941320" y="792480"/>
                </a:lnTo>
                <a:cubicBezTo>
                  <a:pt x="2971800" y="838200"/>
                  <a:pt x="2966720" y="843280"/>
                  <a:pt x="3017520" y="868680"/>
                </a:cubicBezTo>
                <a:cubicBezTo>
                  <a:pt x="3031888" y="875864"/>
                  <a:pt x="3047794" y="879507"/>
                  <a:pt x="3063240" y="883920"/>
                </a:cubicBezTo>
                <a:cubicBezTo>
                  <a:pt x="3083379" y="889674"/>
                  <a:pt x="3103880" y="894080"/>
                  <a:pt x="3124200" y="899160"/>
                </a:cubicBezTo>
                <a:cubicBezTo>
                  <a:pt x="3119120" y="934720"/>
                  <a:pt x="3125024" y="973711"/>
                  <a:pt x="3108960" y="1005840"/>
                </a:cubicBezTo>
                <a:cubicBezTo>
                  <a:pt x="3101776" y="1020208"/>
                  <a:pt x="3078005" y="1014752"/>
                  <a:pt x="3063240" y="1021080"/>
                </a:cubicBezTo>
                <a:cubicBezTo>
                  <a:pt x="3042358" y="1030029"/>
                  <a:pt x="3023833" y="1044376"/>
                  <a:pt x="3002280" y="1051560"/>
                </a:cubicBezTo>
                <a:cubicBezTo>
                  <a:pt x="2977706" y="1059751"/>
                  <a:pt x="2951210" y="1060518"/>
                  <a:pt x="2926080" y="1066800"/>
                </a:cubicBezTo>
                <a:cubicBezTo>
                  <a:pt x="2910495" y="1070696"/>
                  <a:pt x="2895600" y="1076960"/>
                  <a:pt x="2880360" y="1082040"/>
                </a:cubicBezTo>
                <a:cubicBezTo>
                  <a:pt x="2834640" y="1076960"/>
                  <a:pt x="2785078" y="1085835"/>
                  <a:pt x="2743200" y="1066800"/>
                </a:cubicBezTo>
                <a:cubicBezTo>
                  <a:pt x="2722518" y="1057399"/>
                  <a:pt x="2712720" y="1028558"/>
                  <a:pt x="2712720" y="1005840"/>
                </a:cubicBezTo>
                <a:cubicBezTo>
                  <a:pt x="2712720" y="987874"/>
                  <a:pt x="2752987" y="902026"/>
                  <a:pt x="2773680" y="883920"/>
                </a:cubicBezTo>
                <a:cubicBezTo>
                  <a:pt x="2801249" y="859797"/>
                  <a:pt x="2830367" y="834544"/>
                  <a:pt x="2865120" y="822960"/>
                </a:cubicBezTo>
                <a:cubicBezTo>
                  <a:pt x="2895600" y="812800"/>
                  <a:pt x="2925391" y="800272"/>
                  <a:pt x="2956560" y="792480"/>
                </a:cubicBezTo>
                <a:cubicBezTo>
                  <a:pt x="2976880" y="787400"/>
                  <a:pt x="2997649" y="783864"/>
                  <a:pt x="3017520" y="777240"/>
                </a:cubicBezTo>
                <a:cubicBezTo>
                  <a:pt x="3189685" y="719852"/>
                  <a:pt x="3008595" y="768041"/>
                  <a:pt x="3154680" y="731520"/>
                </a:cubicBezTo>
                <a:cubicBezTo>
                  <a:pt x="3285707" y="644169"/>
                  <a:pt x="3131512" y="760480"/>
                  <a:pt x="3215640" y="655320"/>
                </a:cubicBezTo>
                <a:cubicBezTo>
                  <a:pt x="3237126" y="628463"/>
                  <a:pt x="3276961" y="619640"/>
                  <a:pt x="3307080" y="609600"/>
                </a:cubicBezTo>
                <a:cubicBezTo>
                  <a:pt x="3337560" y="629920"/>
                  <a:pt x="3363767" y="658976"/>
                  <a:pt x="3398520" y="670560"/>
                </a:cubicBezTo>
                <a:cubicBezTo>
                  <a:pt x="3429000" y="680720"/>
                  <a:pt x="3463227" y="683218"/>
                  <a:pt x="3489960" y="701040"/>
                </a:cubicBezTo>
                <a:cubicBezTo>
                  <a:pt x="3543337" y="736625"/>
                  <a:pt x="3537370" y="741028"/>
                  <a:pt x="3611880" y="746760"/>
                </a:cubicBezTo>
                <a:cubicBezTo>
                  <a:pt x="3718366" y="754951"/>
                  <a:pt x="3825240" y="756920"/>
                  <a:pt x="3931920" y="762000"/>
                </a:cubicBezTo>
                <a:cubicBezTo>
                  <a:pt x="3937000" y="782320"/>
                  <a:pt x="3941406" y="802821"/>
                  <a:pt x="3947160" y="822960"/>
                </a:cubicBezTo>
                <a:cubicBezTo>
                  <a:pt x="3951573" y="838406"/>
                  <a:pt x="3949856" y="858645"/>
                  <a:pt x="3962400" y="868680"/>
                </a:cubicBezTo>
                <a:cubicBezTo>
                  <a:pt x="3978756" y="881764"/>
                  <a:pt x="4003221" y="878166"/>
                  <a:pt x="4023360" y="883920"/>
                </a:cubicBezTo>
                <a:cubicBezTo>
                  <a:pt x="4132706" y="915162"/>
                  <a:pt x="3990358" y="883416"/>
                  <a:pt x="4145280" y="914400"/>
                </a:cubicBezTo>
                <a:cubicBezTo>
                  <a:pt x="4165600" y="909320"/>
                  <a:pt x="4188812" y="910778"/>
                  <a:pt x="4206240" y="899160"/>
                </a:cubicBezTo>
                <a:cubicBezTo>
                  <a:pt x="4221480" y="889000"/>
                  <a:pt x="4228529" y="869823"/>
                  <a:pt x="4236720" y="853440"/>
                </a:cubicBezTo>
                <a:cubicBezTo>
                  <a:pt x="4243904" y="839072"/>
                  <a:pt x="4247547" y="823166"/>
                  <a:pt x="4251960" y="807720"/>
                </a:cubicBezTo>
                <a:cubicBezTo>
                  <a:pt x="4270544" y="742678"/>
                  <a:pt x="4266727" y="741270"/>
                  <a:pt x="4282440" y="670560"/>
                </a:cubicBezTo>
                <a:cubicBezTo>
                  <a:pt x="4286984" y="650113"/>
                  <a:pt x="4317551" y="616224"/>
                  <a:pt x="4297680" y="609600"/>
                </a:cubicBezTo>
                <a:cubicBezTo>
                  <a:pt x="4249247" y="593456"/>
                  <a:pt x="4196080" y="619760"/>
                  <a:pt x="4145280" y="624840"/>
                </a:cubicBezTo>
                <a:cubicBezTo>
                  <a:pt x="4140200" y="640080"/>
                  <a:pt x="4130040" y="654496"/>
                  <a:pt x="4130040" y="670560"/>
                </a:cubicBezTo>
                <a:cubicBezTo>
                  <a:pt x="4130040" y="752690"/>
                  <a:pt x="4138958" y="752517"/>
                  <a:pt x="4175760" y="807720"/>
                </a:cubicBezTo>
                <a:lnTo>
                  <a:pt x="4419600" y="792480"/>
                </a:lnTo>
                <a:cubicBezTo>
                  <a:pt x="4521170" y="786837"/>
                  <a:pt x="4623344" y="788900"/>
                  <a:pt x="4724400" y="777240"/>
                </a:cubicBezTo>
                <a:cubicBezTo>
                  <a:pt x="4756317" y="773557"/>
                  <a:pt x="4815840" y="746760"/>
                  <a:pt x="4815840" y="746760"/>
                </a:cubicBezTo>
                <a:cubicBezTo>
                  <a:pt x="4792511" y="676774"/>
                  <a:pt x="4780332" y="661526"/>
                  <a:pt x="4815840" y="563880"/>
                </a:cubicBezTo>
                <a:cubicBezTo>
                  <a:pt x="4822099" y="546667"/>
                  <a:pt x="4846320" y="543560"/>
                  <a:pt x="4861560" y="533400"/>
                </a:cubicBezTo>
                <a:cubicBezTo>
                  <a:pt x="4876800" y="543560"/>
                  <a:pt x="4890897" y="555689"/>
                  <a:pt x="4907280" y="563880"/>
                </a:cubicBezTo>
                <a:cubicBezTo>
                  <a:pt x="4921648" y="571064"/>
                  <a:pt x="4940320" y="569257"/>
                  <a:pt x="4953000" y="579120"/>
                </a:cubicBezTo>
                <a:cubicBezTo>
                  <a:pt x="4987025" y="605584"/>
                  <a:pt x="5003547" y="656929"/>
                  <a:pt x="5044440" y="670560"/>
                </a:cubicBezTo>
                <a:cubicBezTo>
                  <a:pt x="5074920" y="680720"/>
                  <a:pt x="5109147" y="683218"/>
                  <a:pt x="5135880" y="701040"/>
                </a:cubicBezTo>
                <a:cubicBezTo>
                  <a:pt x="5151120" y="711200"/>
                  <a:pt x="5163381" y="729635"/>
                  <a:pt x="5181600" y="731520"/>
                </a:cubicBezTo>
                <a:cubicBezTo>
                  <a:pt x="5313076" y="745121"/>
                  <a:pt x="5445760" y="741680"/>
                  <a:pt x="5577840" y="746760"/>
                </a:cubicBezTo>
                <a:cubicBezTo>
                  <a:pt x="5687642" y="774211"/>
                  <a:pt x="5606669" y="775494"/>
                  <a:pt x="5654040" y="716280"/>
                </a:cubicBezTo>
                <a:cubicBezTo>
                  <a:pt x="5665482" y="701977"/>
                  <a:pt x="5684520" y="695960"/>
                  <a:pt x="5699760" y="685800"/>
                </a:cubicBezTo>
                <a:cubicBezTo>
                  <a:pt x="5725160" y="690880"/>
                  <a:pt x="5750830" y="694758"/>
                  <a:pt x="5775960" y="701040"/>
                </a:cubicBezTo>
                <a:cubicBezTo>
                  <a:pt x="5791545" y="704936"/>
                  <a:pt x="5805998" y="712795"/>
                  <a:pt x="5821680" y="716280"/>
                </a:cubicBezTo>
                <a:cubicBezTo>
                  <a:pt x="5851845" y="722983"/>
                  <a:pt x="5883142" y="724026"/>
                  <a:pt x="5913120" y="731520"/>
                </a:cubicBezTo>
                <a:cubicBezTo>
                  <a:pt x="5944289" y="739312"/>
                  <a:pt x="6004560" y="762000"/>
                  <a:pt x="6004560" y="762000"/>
                </a:cubicBezTo>
                <a:cubicBezTo>
                  <a:pt x="6071627" y="739644"/>
                  <a:pt x="6049761" y="739010"/>
                  <a:pt x="6141720" y="762000"/>
                </a:cubicBezTo>
                <a:cubicBezTo>
                  <a:pt x="6172889" y="769792"/>
                  <a:pt x="6233160" y="792480"/>
                  <a:pt x="6233160" y="792480"/>
                </a:cubicBezTo>
                <a:cubicBezTo>
                  <a:pt x="6248400" y="782320"/>
                  <a:pt x="6261504" y="767792"/>
                  <a:pt x="6278880" y="762000"/>
                </a:cubicBezTo>
                <a:cubicBezTo>
                  <a:pt x="6329611" y="745090"/>
                  <a:pt x="6356100" y="746760"/>
                  <a:pt x="6400800" y="74676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Freeform 11"/>
          <p:cNvSpPr/>
          <p:nvPr/>
        </p:nvSpPr>
        <p:spPr>
          <a:xfrm>
            <a:off x="4980326" y="1439100"/>
            <a:ext cx="2819400" cy="992895"/>
          </a:xfrm>
          <a:custGeom>
            <a:avLst/>
            <a:gdLst>
              <a:gd name="connsiteX0" fmla="*/ 0 w 4861560"/>
              <a:gd name="connsiteY0" fmla="*/ 701040 h 1203960"/>
              <a:gd name="connsiteX1" fmla="*/ 60960 w 4861560"/>
              <a:gd name="connsiteY1" fmla="*/ 624840 h 1203960"/>
              <a:gd name="connsiteX2" fmla="*/ 91440 w 4861560"/>
              <a:gd name="connsiteY2" fmla="*/ 533400 h 1203960"/>
              <a:gd name="connsiteX3" fmla="*/ 106680 w 4861560"/>
              <a:gd name="connsiteY3" fmla="*/ 487680 h 1203960"/>
              <a:gd name="connsiteX4" fmla="*/ 121920 w 4861560"/>
              <a:gd name="connsiteY4" fmla="*/ 426720 h 1203960"/>
              <a:gd name="connsiteX5" fmla="*/ 182880 w 4861560"/>
              <a:gd name="connsiteY5" fmla="*/ 335280 h 1203960"/>
              <a:gd name="connsiteX6" fmla="*/ 198120 w 4861560"/>
              <a:gd name="connsiteY6" fmla="*/ 289560 h 1203960"/>
              <a:gd name="connsiteX7" fmla="*/ 243840 w 4861560"/>
              <a:gd name="connsiteY7" fmla="*/ 259080 h 1203960"/>
              <a:gd name="connsiteX8" fmla="*/ 274320 w 4861560"/>
              <a:gd name="connsiteY8" fmla="*/ 213360 h 1203960"/>
              <a:gd name="connsiteX9" fmla="*/ 320040 w 4861560"/>
              <a:gd name="connsiteY9" fmla="*/ 60960 h 1203960"/>
              <a:gd name="connsiteX10" fmla="*/ 350520 w 4861560"/>
              <a:gd name="connsiteY10" fmla="*/ 0 h 1203960"/>
              <a:gd name="connsiteX11" fmla="*/ 411480 w 4861560"/>
              <a:gd name="connsiteY11" fmla="*/ 15240 h 1203960"/>
              <a:gd name="connsiteX12" fmla="*/ 426720 w 4861560"/>
              <a:gd name="connsiteY12" fmla="*/ 76200 h 1203960"/>
              <a:gd name="connsiteX13" fmla="*/ 441960 w 4861560"/>
              <a:gd name="connsiteY13" fmla="*/ 152400 h 1203960"/>
              <a:gd name="connsiteX14" fmla="*/ 457200 w 4861560"/>
              <a:gd name="connsiteY14" fmla="*/ 198120 h 1203960"/>
              <a:gd name="connsiteX15" fmla="*/ 472440 w 4861560"/>
              <a:gd name="connsiteY15" fmla="*/ 274320 h 1203960"/>
              <a:gd name="connsiteX16" fmla="*/ 487680 w 4861560"/>
              <a:gd name="connsiteY16" fmla="*/ 335280 h 1203960"/>
              <a:gd name="connsiteX17" fmla="*/ 502920 w 4861560"/>
              <a:gd name="connsiteY17" fmla="*/ 579120 h 1203960"/>
              <a:gd name="connsiteX18" fmla="*/ 518160 w 4861560"/>
              <a:gd name="connsiteY18" fmla="*/ 640080 h 1203960"/>
              <a:gd name="connsiteX19" fmla="*/ 533400 w 4861560"/>
              <a:gd name="connsiteY19" fmla="*/ 746760 h 1203960"/>
              <a:gd name="connsiteX20" fmla="*/ 624840 w 4861560"/>
              <a:gd name="connsiteY20" fmla="*/ 853440 h 1203960"/>
              <a:gd name="connsiteX21" fmla="*/ 655320 w 4861560"/>
              <a:gd name="connsiteY21" fmla="*/ 899160 h 1203960"/>
              <a:gd name="connsiteX22" fmla="*/ 701040 w 4861560"/>
              <a:gd name="connsiteY22" fmla="*/ 929640 h 1203960"/>
              <a:gd name="connsiteX23" fmla="*/ 792480 w 4861560"/>
              <a:gd name="connsiteY23" fmla="*/ 1021080 h 1203960"/>
              <a:gd name="connsiteX24" fmla="*/ 838200 w 4861560"/>
              <a:gd name="connsiteY24" fmla="*/ 838200 h 1203960"/>
              <a:gd name="connsiteX25" fmla="*/ 883920 w 4861560"/>
              <a:gd name="connsiteY25" fmla="*/ 655320 h 1203960"/>
              <a:gd name="connsiteX26" fmla="*/ 899160 w 4861560"/>
              <a:gd name="connsiteY26" fmla="*/ 609600 h 1203960"/>
              <a:gd name="connsiteX27" fmla="*/ 990600 w 4861560"/>
              <a:gd name="connsiteY27" fmla="*/ 472440 h 1203960"/>
              <a:gd name="connsiteX28" fmla="*/ 1021080 w 4861560"/>
              <a:gd name="connsiteY28" fmla="*/ 426720 h 1203960"/>
              <a:gd name="connsiteX29" fmla="*/ 1158240 w 4861560"/>
              <a:gd name="connsiteY29" fmla="*/ 274320 h 1203960"/>
              <a:gd name="connsiteX30" fmla="*/ 1173480 w 4861560"/>
              <a:gd name="connsiteY30" fmla="*/ 213360 h 1203960"/>
              <a:gd name="connsiteX31" fmla="*/ 1188720 w 4861560"/>
              <a:gd name="connsiteY31" fmla="*/ 167640 h 1203960"/>
              <a:gd name="connsiteX32" fmla="*/ 1219200 w 4861560"/>
              <a:gd name="connsiteY32" fmla="*/ 0 h 1203960"/>
              <a:gd name="connsiteX33" fmla="*/ 1264920 w 4861560"/>
              <a:gd name="connsiteY33" fmla="*/ 15240 h 1203960"/>
              <a:gd name="connsiteX34" fmla="*/ 1280160 w 4861560"/>
              <a:gd name="connsiteY34" fmla="*/ 106680 h 1203960"/>
              <a:gd name="connsiteX35" fmla="*/ 1295400 w 4861560"/>
              <a:gd name="connsiteY35" fmla="*/ 152400 h 1203960"/>
              <a:gd name="connsiteX36" fmla="*/ 1310640 w 4861560"/>
              <a:gd name="connsiteY36" fmla="*/ 350520 h 1203960"/>
              <a:gd name="connsiteX37" fmla="*/ 1325880 w 4861560"/>
              <a:gd name="connsiteY37" fmla="*/ 396240 h 1203960"/>
              <a:gd name="connsiteX38" fmla="*/ 1341120 w 4861560"/>
              <a:gd name="connsiteY38" fmla="*/ 655320 h 1203960"/>
              <a:gd name="connsiteX39" fmla="*/ 1386840 w 4861560"/>
              <a:gd name="connsiteY39" fmla="*/ 792480 h 1203960"/>
              <a:gd name="connsiteX40" fmla="*/ 1402080 w 4861560"/>
              <a:gd name="connsiteY40" fmla="*/ 838200 h 1203960"/>
              <a:gd name="connsiteX41" fmla="*/ 1432560 w 4861560"/>
              <a:gd name="connsiteY41" fmla="*/ 883920 h 1203960"/>
              <a:gd name="connsiteX42" fmla="*/ 1463040 w 4861560"/>
              <a:gd name="connsiteY42" fmla="*/ 944880 h 1203960"/>
              <a:gd name="connsiteX43" fmla="*/ 1524000 w 4861560"/>
              <a:gd name="connsiteY43" fmla="*/ 1005840 h 1203960"/>
              <a:gd name="connsiteX44" fmla="*/ 1630680 w 4861560"/>
              <a:gd name="connsiteY44" fmla="*/ 1173480 h 1203960"/>
              <a:gd name="connsiteX45" fmla="*/ 1691640 w 4861560"/>
              <a:gd name="connsiteY45" fmla="*/ 914400 h 1203960"/>
              <a:gd name="connsiteX46" fmla="*/ 1722120 w 4861560"/>
              <a:gd name="connsiteY46" fmla="*/ 746760 h 1203960"/>
              <a:gd name="connsiteX47" fmla="*/ 1752600 w 4861560"/>
              <a:gd name="connsiteY47" fmla="*/ 609600 h 1203960"/>
              <a:gd name="connsiteX48" fmla="*/ 1783080 w 4861560"/>
              <a:gd name="connsiteY48" fmla="*/ 563880 h 1203960"/>
              <a:gd name="connsiteX49" fmla="*/ 1798320 w 4861560"/>
              <a:gd name="connsiteY49" fmla="*/ 457200 h 1203960"/>
              <a:gd name="connsiteX50" fmla="*/ 1813560 w 4861560"/>
              <a:gd name="connsiteY50" fmla="*/ 411480 h 1203960"/>
              <a:gd name="connsiteX51" fmla="*/ 1844040 w 4861560"/>
              <a:gd name="connsiteY51" fmla="*/ 289560 h 1203960"/>
              <a:gd name="connsiteX52" fmla="*/ 1859280 w 4861560"/>
              <a:gd name="connsiteY52" fmla="*/ 228600 h 1203960"/>
              <a:gd name="connsiteX53" fmla="*/ 1905000 w 4861560"/>
              <a:gd name="connsiteY53" fmla="*/ 91440 h 1203960"/>
              <a:gd name="connsiteX54" fmla="*/ 1920240 w 4861560"/>
              <a:gd name="connsiteY54" fmla="*/ 45720 h 1203960"/>
              <a:gd name="connsiteX55" fmla="*/ 1965960 w 4861560"/>
              <a:gd name="connsiteY55" fmla="*/ 60960 h 1203960"/>
              <a:gd name="connsiteX56" fmla="*/ 1981200 w 4861560"/>
              <a:gd name="connsiteY56" fmla="*/ 137160 h 1203960"/>
              <a:gd name="connsiteX57" fmla="*/ 1996440 w 4861560"/>
              <a:gd name="connsiteY57" fmla="*/ 182880 h 1203960"/>
              <a:gd name="connsiteX58" fmla="*/ 2042160 w 4861560"/>
              <a:gd name="connsiteY58" fmla="*/ 335280 h 1203960"/>
              <a:gd name="connsiteX59" fmla="*/ 2057400 w 4861560"/>
              <a:gd name="connsiteY59" fmla="*/ 381000 h 1203960"/>
              <a:gd name="connsiteX60" fmla="*/ 2087880 w 4861560"/>
              <a:gd name="connsiteY60" fmla="*/ 426720 h 1203960"/>
              <a:gd name="connsiteX61" fmla="*/ 2103120 w 4861560"/>
              <a:gd name="connsiteY61" fmla="*/ 472440 h 1203960"/>
              <a:gd name="connsiteX62" fmla="*/ 2133600 w 4861560"/>
              <a:gd name="connsiteY62" fmla="*/ 518160 h 1203960"/>
              <a:gd name="connsiteX63" fmla="*/ 2164080 w 4861560"/>
              <a:gd name="connsiteY63" fmla="*/ 579120 h 1203960"/>
              <a:gd name="connsiteX64" fmla="*/ 2194560 w 4861560"/>
              <a:gd name="connsiteY64" fmla="*/ 624840 h 1203960"/>
              <a:gd name="connsiteX65" fmla="*/ 2225040 w 4861560"/>
              <a:gd name="connsiteY65" fmla="*/ 685800 h 1203960"/>
              <a:gd name="connsiteX66" fmla="*/ 2255520 w 4861560"/>
              <a:gd name="connsiteY66" fmla="*/ 731520 h 1203960"/>
              <a:gd name="connsiteX67" fmla="*/ 2270760 w 4861560"/>
              <a:gd name="connsiteY67" fmla="*/ 777240 h 1203960"/>
              <a:gd name="connsiteX68" fmla="*/ 2331720 w 4861560"/>
              <a:gd name="connsiteY68" fmla="*/ 868680 h 1203960"/>
              <a:gd name="connsiteX69" fmla="*/ 2423160 w 4861560"/>
              <a:gd name="connsiteY69" fmla="*/ 1112520 h 1203960"/>
              <a:gd name="connsiteX70" fmla="*/ 2484120 w 4861560"/>
              <a:gd name="connsiteY70" fmla="*/ 1203960 h 1203960"/>
              <a:gd name="connsiteX71" fmla="*/ 2529840 w 4861560"/>
              <a:gd name="connsiteY71" fmla="*/ 1173480 h 1203960"/>
              <a:gd name="connsiteX72" fmla="*/ 2575560 w 4861560"/>
              <a:gd name="connsiteY72" fmla="*/ 1005840 h 1203960"/>
              <a:gd name="connsiteX73" fmla="*/ 2590800 w 4861560"/>
              <a:gd name="connsiteY73" fmla="*/ 960120 h 1203960"/>
              <a:gd name="connsiteX74" fmla="*/ 2606040 w 4861560"/>
              <a:gd name="connsiteY74" fmla="*/ 853440 h 1203960"/>
              <a:gd name="connsiteX75" fmla="*/ 2636520 w 4861560"/>
              <a:gd name="connsiteY75" fmla="*/ 762000 h 1203960"/>
              <a:gd name="connsiteX76" fmla="*/ 2682240 w 4861560"/>
              <a:gd name="connsiteY76" fmla="*/ 579120 h 1203960"/>
              <a:gd name="connsiteX77" fmla="*/ 2697480 w 4861560"/>
              <a:gd name="connsiteY77" fmla="*/ 533400 h 1203960"/>
              <a:gd name="connsiteX78" fmla="*/ 2712720 w 4861560"/>
              <a:gd name="connsiteY78" fmla="*/ 487680 h 1203960"/>
              <a:gd name="connsiteX79" fmla="*/ 2743200 w 4861560"/>
              <a:gd name="connsiteY79" fmla="*/ 441960 h 1203960"/>
              <a:gd name="connsiteX80" fmla="*/ 2773680 w 4861560"/>
              <a:gd name="connsiteY80" fmla="*/ 350520 h 1203960"/>
              <a:gd name="connsiteX81" fmla="*/ 2804160 w 4861560"/>
              <a:gd name="connsiteY81" fmla="*/ 243840 h 1203960"/>
              <a:gd name="connsiteX82" fmla="*/ 2865120 w 4861560"/>
              <a:gd name="connsiteY82" fmla="*/ 426720 h 1203960"/>
              <a:gd name="connsiteX83" fmla="*/ 2880360 w 4861560"/>
              <a:gd name="connsiteY83" fmla="*/ 472440 h 1203960"/>
              <a:gd name="connsiteX84" fmla="*/ 2895600 w 4861560"/>
              <a:gd name="connsiteY84" fmla="*/ 518160 h 1203960"/>
              <a:gd name="connsiteX85" fmla="*/ 2926080 w 4861560"/>
              <a:gd name="connsiteY85" fmla="*/ 563880 h 1203960"/>
              <a:gd name="connsiteX86" fmla="*/ 2987040 w 4861560"/>
              <a:gd name="connsiteY86" fmla="*/ 655320 h 1203960"/>
              <a:gd name="connsiteX87" fmla="*/ 3032760 w 4861560"/>
              <a:gd name="connsiteY87" fmla="*/ 762000 h 1203960"/>
              <a:gd name="connsiteX88" fmla="*/ 3063240 w 4861560"/>
              <a:gd name="connsiteY88" fmla="*/ 807720 h 1203960"/>
              <a:gd name="connsiteX89" fmla="*/ 3108960 w 4861560"/>
              <a:gd name="connsiteY89" fmla="*/ 838200 h 1203960"/>
              <a:gd name="connsiteX90" fmla="*/ 3139440 w 4861560"/>
              <a:gd name="connsiteY90" fmla="*/ 792480 h 1203960"/>
              <a:gd name="connsiteX91" fmla="*/ 3154680 w 4861560"/>
              <a:gd name="connsiteY91" fmla="*/ 746760 h 1203960"/>
              <a:gd name="connsiteX92" fmla="*/ 3200400 w 4861560"/>
              <a:gd name="connsiteY92" fmla="*/ 701040 h 1203960"/>
              <a:gd name="connsiteX93" fmla="*/ 3215640 w 4861560"/>
              <a:gd name="connsiteY93" fmla="*/ 655320 h 1203960"/>
              <a:gd name="connsiteX94" fmla="*/ 3246120 w 4861560"/>
              <a:gd name="connsiteY94" fmla="*/ 609600 h 1203960"/>
              <a:gd name="connsiteX95" fmla="*/ 3276600 w 4861560"/>
              <a:gd name="connsiteY95" fmla="*/ 518160 h 1203960"/>
              <a:gd name="connsiteX96" fmla="*/ 3322320 w 4861560"/>
              <a:gd name="connsiteY96" fmla="*/ 548640 h 1203960"/>
              <a:gd name="connsiteX97" fmla="*/ 3383280 w 4861560"/>
              <a:gd name="connsiteY97" fmla="*/ 685800 h 1203960"/>
              <a:gd name="connsiteX98" fmla="*/ 3444240 w 4861560"/>
              <a:gd name="connsiteY98" fmla="*/ 701040 h 1203960"/>
              <a:gd name="connsiteX99" fmla="*/ 3611880 w 4861560"/>
              <a:gd name="connsiteY99" fmla="*/ 624840 h 1203960"/>
              <a:gd name="connsiteX100" fmla="*/ 3672840 w 4861560"/>
              <a:gd name="connsiteY100" fmla="*/ 579120 h 1203960"/>
              <a:gd name="connsiteX101" fmla="*/ 3733800 w 4861560"/>
              <a:gd name="connsiteY101" fmla="*/ 441960 h 1203960"/>
              <a:gd name="connsiteX102" fmla="*/ 3764280 w 4861560"/>
              <a:gd name="connsiteY102" fmla="*/ 320040 h 1203960"/>
              <a:gd name="connsiteX103" fmla="*/ 3794760 w 4861560"/>
              <a:gd name="connsiteY103" fmla="*/ 182880 h 1203960"/>
              <a:gd name="connsiteX104" fmla="*/ 3810000 w 4861560"/>
              <a:gd name="connsiteY104" fmla="*/ 137160 h 1203960"/>
              <a:gd name="connsiteX105" fmla="*/ 3825240 w 4861560"/>
              <a:gd name="connsiteY105" fmla="*/ 198120 h 1203960"/>
              <a:gd name="connsiteX106" fmla="*/ 3855720 w 4861560"/>
              <a:gd name="connsiteY106" fmla="*/ 259080 h 1203960"/>
              <a:gd name="connsiteX107" fmla="*/ 3901440 w 4861560"/>
              <a:gd name="connsiteY107" fmla="*/ 457200 h 1203960"/>
              <a:gd name="connsiteX108" fmla="*/ 3947160 w 4861560"/>
              <a:gd name="connsiteY108" fmla="*/ 563880 h 1203960"/>
              <a:gd name="connsiteX109" fmla="*/ 3977640 w 4861560"/>
              <a:gd name="connsiteY109" fmla="*/ 624840 h 1203960"/>
              <a:gd name="connsiteX110" fmla="*/ 4023360 w 4861560"/>
              <a:gd name="connsiteY110" fmla="*/ 716280 h 1203960"/>
              <a:gd name="connsiteX111" fmla="*/ 4069080 w 4861560"/>
              <a:gd name="connsiteY111" fmla="*/ 838200 h 1203960"/>
              <a:gd name="connsiteX112" fmla="*/ 4114800 w 4861560"/>
              <a:gd name="connsiteY112" fmla="*/ 883920 h 1203960"/>
              <a:gd name="connsiteX113" fmla="*/ 4130040 w 4861560"/>
              <a:gd name="connsiteY113" fmla="*/ 944880 h 1203960"/>
              <a:gd name="connsiteX114" fmla="*/ 4145280 w 4861560"/>
              <a:gd name="connsiteY114" fmla="*/ 990600 h 1203960"/>
              <a:gd name="connsiteX115" fmla="*/ 4191000 w 4861560"/>
              <a:gd name="connsiteY115" fmla="*/ 975360 h 1203960"/>
              <a:gd name="connsiteX116" fmla="*/ 4236720 w 4861560"/>
              <a:gd name="connsiteY116" fmla="*/ 883920 h 1203960"/>
              <a:gd name="connsiteX117" fmla="*/ 4267200 w 4861560"/>
              <a:gd name="connsiteY117" fmla="*/ 762000 h 1203960"/>
              <a:gd name="connsiteX118" fmla="*/ 4297680 w 4861560"/>
              <a:gd name="connsiteY118" fmla="*/ 716280 h 1203960"/>
              <a:gd name="connsiteX119" fmla="*/ 4373880 w 4861560"/>
              <a:gd name="connsiteY119" fmla="*/ 609600 h 1203960"/>
              <a:gd name="connsiteX120" fmla="*/ 4389120 w 4861560"/>
              <a:gd name="connsiteY120" fmla="*/ 457200 h 1203960"/>
              <a:gd name="connsiteX121" fmla="*/ 4434840 w 4861560"/>
              <a:gd name="connsiteY121" fmla="*/ 487680 h 1203960"/>
              <a:gd name="connsiteX122" fmla="*/ 4495800 w 4861560"/>
              <a:gd name="connsiteY122" fmla="*/ 472440 h 1203960"/>
              <a:gd name="connsiteX123" fmla="*/ 4632960 w 4861560"/>
              <a:gd name="connsiteY123" fmla="*/ 441960 h 1203960"/>
              <a:gd name="connsiteX124" fmla="*/ 4770120 w 4861560"/>
              <a:gd name="connsiteY124" fmla="*/ 472440 h 1203960"/>
              <a:gd name="connsiteX125" fmla="*/ 4831080 w 4861560"/>
              <a:gd name="connsiteY125" fmla="*/ 502920 h 1203960"/>
              <a:gd name="connsiteX126" fmla="*/ 4861560 w 4861560"/>
              <a:gd name="connsiteY126" fmla="*/ 441960 h 1203960"/>
              <a:gd name="connsiteX127" fmla="*/ 4831080 w 4861560"/>
              <a:gd name="connsiteY127" fmla="*/ 381000 h 1203960"/>
              <a:gd name="connsiteX128" fmla="*/ 4815840 w 4861560"/>
              <a:gd name="connsiteY128" fmla="*/ 320040 h 1203960"/>
              <a:gd name="connsiteX129" fmla="*/ 4831080 w 4861560"/>
              <a:gd name="connsiteY129" fmla="*/ 381000 h 1203960"/>
              <a:gd name="connsiteX130" fmla="*/ 4846320 w 4861560"/>
              <a:gd name="connsiteY130" fmla="*/ 472440 h 1203960"/>
              <a:gd name="connsiteX131" fmla="*/ 4861560 w 4861560"/>
              <a:gd name="connsiteY131" fmla="*/ 914400 h 12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Lst>
            <a:rect l="l" t="t" r="r" b="b"/>
            <a:pathLst>
              <a:path w="4861560" h="1203960">
                <a:moveTo>
                  <a:pt x="0" y="701040"/>
                </a:moveTo>
                <a:cubicBezTo>
                  <a:pt x="20320" y="675640"/>
                  <a:pt x="45384" y="653396"/>
                  <a:pt x="60960" y="624840"/>
                </a:cubicBezTo>
                <a:cubicBezTo>
                  <a:pt x="76345" y="596634"/>
                  <a:pt x="81280" y="563880"/>
                  <a:pt x="91440" y="533400"/>
                </a:cubicBezTo>
                <a:cubicBezTo>
                  <a:pt x="96520" y="518160"/>
                  <a:pt x="102784" y="503265"/>
                  <a:pt x="106680" y="487680"/>
                </a:cubicBezTo>
                <a:cubicBezTo>
                  <a:pt x="111760" y="467360"/>
                  <a:pt x="112553" y="445454"/>
                  <a:pt x="121920" y="426720"/>
                </a:cubicBezTo>
                <a:cubicBezTo>
                  <a:pt x="138303" y="393955"/>
                  <a:pt x="171296" y="370033"/>
                  <a:pt x="182880" y="335280"/>
                </a:cubicBezTo>
                <a:cubicBezTo>
                  <a:pt x="187960" y="320040"/>
                  <a:pt x="188085" y="302104"/>
                  <a:pt x="198120" y="289560"/>
                </a:cubicBezTo>
                <a:cubicBezTo>
                  <a:pt x="209562" y="275257"/>
                  <a:pt x="228600" y="269240"/>
                  <a:pt x="243840" y="259080"/>
                </a:cubicBezTo>
                <a:cubicBezTo>
                  <a:pt x="254000" y="243840"/>
                  <a:pt x="267105" y="230195"/>
                  <a:pt x="274320" y="213360"/>
                </a:cubicBezTo>
                <a:cubicBezTo>
                  <a:pt x="339949" y="60227"/>
                  <a:pt x="217597" y="265846"/>
                  <a:pt x="320040" y="60960"/>
                </a:cubicBezTo>
                <a:lnTo>
                  <a:pt x="350520" y="0"/>
                </a:lnTo>
                <a:cubicBezTo>
                  <a:pt x="370840" y="5080"/>
                  <a:pt x="396669" y="429"/>
                  <a:pt x="411480" y="15240"/>
                </a:cubicBezTo>
                <a:cubicBezTo>
                  <a:pt x="426291" y="30051"/>
                  <a:pt x="422176" y="55753"/>
                  <a:pt x="426720" y="76200"/>
                </a:cubicBezTo>
                <a:cubicBezTo>
                  <a:pt x="432339" y="101486"/>
                  <a:pt x="435678" y="127270"/>
                  <a:pt x="441960" y="152400"/>
                </a:cubicBezTo>
                <a:cubicBezTo>
                  <a:pt x="445856" y="167985"/>
                  <a:pt x="453304" y="182535"/>
                  <a:pt x="457200" y="198120"/>
                </a:cubicBezTo>
                <a:cubicBezTo>
                  <a:pt x="463482" y="223250"/>
                  <a:pt x="466821" y="249034"/>
                  <a:pt x="472440" y="274320"/>
                </a:cubicBezTo>
                <a:cubicBezTo>
                  <a:pt x="476984" y="294767"/>
                  <a:pt x="482600" y="314960"/>
                  <a:pt x="487680" y="335280"/>
                </a:cubicBezTo>
                <a:cubicBezTo>
                  <a:pt x="492760" y="416560"/>
                  <a:pt x="494817" y="498086"/>
                  <a:pt x="502920" y="579120"/>
                </a:cubicBezTo>
                <a:cubicBezTo>
                  <a:pt x="505004" y="599961"/>
                  <a:pt x="514413" y="619472"/>
                  <a:pt x="518160" y="640080"/>
                </a:cubicBezTo>
                <a:cubicBezTo>
                  <a:pt x="524586" y="675422"/>
                  <a:pt x="523078" y="712354"/>
                  <a:pt x="533400" y="746760"/>
                </a:cubicBezTo>
                <a:cubicBezTo>
                  <a:pt x="544165" y="782645"/>
                  <a:pt x="606869" y="832473"/>
                  <a:pt x="624840" y="853440"/>
                </a:cubicBezTo>
                <a:cubicBezTo>
                  <a:pt x="636760" y="867347"/>
                  <a:pt x="642368" y="886208"/>
                  <a:pt x="655320" y="899160"/>
                </a:cubicBezTo>
                <a:cubicBezTo>
                  <a:pt x="668272" y="912112"/>
                  <a:pt x="688088" y="916688"/>
                  <a:pt x="701040" y="929640"/>
                </a:cubicBezTo>
                <a:cubicBezTo>
                  <a:pt x="814459" y="1043059"/>
                  <a:pt x="684732" y="949248"/>
                  <a:pt x="792480" y="1021080"/>
                </a:cubicBezTo>
                <a:cubicBezTo>
                  <a:pt x="818370" y="943410"/>
                  <a:pt x="816365" y="954651"/>
                  <a:pt x="838200" y="838200"/>
                </a:cubicBezTo>
                <a:cubicBezTo>
                  <a:pt x="872848" y="653410"/>
                  <a:pt x="828265" y="803733"/>
                  <a:pt x="883920" y="655320"/>
                </a:cubicBezTo>
                <a:cubicBezTo>
                  <a:pt x="889561" y="640278"/>
                  <a:pt x="891358" y="623643"/>
                  <a:pt x="899160" y="609600"/>
                </a:cubicBezTo>
                <a:lnTo>
                  <a:pt x="990600" y="472440"/>
                </a:lnTo>
                <a:cubicBezTo>
                  <a:pt x="1000760" y="457200"/>
                  <a:pt x="1008128" y="439672"/>
                  <a:pt x="1021080" y="426720"/>
                </a:cubicBezTo>
                <a:cubicBezTo>
                  <a:pt x="1140712" y="307088"/>
                  <a:pt x="1099864" y="361883"/>
                  <a:pt x="1158240" y="274320"/>
                </a:cubicBezTo>
                <a:cubicBezTo>
                  <a:pt x="1163320" y="254000"/>
                  <a:pt x="1167726" y="233499"/>
                  <a:pt x="1173480" y="213360"/>
                </a:cubicBezTo>
                <a:cubicBezTo>
                  <a:pt x="1177893" y="197914"/>
                  <a:pt x="1185570" y="183392"/>
                  <a:pt x="1188720" y="167640"/>
                </a:cubicBezTo>
                <a:cubicBezTo>
                  <a:pt x="1243326" y="-105392"/>
                  <a:pt x="1174021" y="180717"/>
                  <a:pt x="1219200" y="0"/>
                </a:cubicBezTo>
                <a:cubicBezTo>
                  <a:pt x="1234440" y="5080"/>
                  <a:pt x="1256950" y="1292"/>
                  <a:pt x="1264920" y="15240"/>
                </a:cubicBezTo>
                <a:cubicBezTo>
                  <a:pt x="1280251" y="42069"/>
                  <a:pt x="1273457" y="76515"/>
                  <a:pt x="1280160" y="106680"/>
                </a:cubicBezTo>
                <a:cubicBezTo>
                  <a:pt x="1283645" y="122362"/>
                  <a:pt x="1290320" y="137160"/>
                  <a:pt x="1295400" y="152400"/>
                </a:cubicBezTo>
                <a:cubicBezTo>
                  <a:pt x="1300480" y="218440"/>
                  <a:pt x="1302425" y="284796"/>
                  <a:pt x="1310640" y="350520"/>
                </a:cubicBezTo>
                <a:cubicBezTo>
                  <a:pt x="1312633" y="366460"/>
                  <a:pt x="1324282" y="380255"/>
                  <a:pt x="1325880" y="396240"/>
                </a:cubicBezTo>
                <a:cubicBezTo>
                  <a:pt x="1334488" y="482320"/>
                  <a:pt x="1332918" y="569200"/>
                  <a:pt x="1341120" y="655320"/>
                </a:cubicBezTo>
                <a:cubicBezTo>
                  <a:pt x="1345467" y="700960"/>
                  <a:pt x="1371475" y="751506"/>
                  <a:pt x="1386840" y="792480"/>
                </a:cubicBezTo>
                <a:cubicBezTo>
                  <a:pt x="1392481" y="807522"/>
                  <a:pt x="1394896" y="823832"/>
                  <a:pt x="1402080" y="838200"/>
                </a:cubicBezTo>
                <a:cubicBezTo>
                  <a:pt x="1410271" y="854583"/>
                  <a:pt x="1423473" y="868017"/>
                  <a:pt x="1432560" y="883920"/>
                </a:cubicBezTo>
                <a:cubicBezTo>
                  <a:pt x="1443832" y="903645"/>
                  <a:pt x="1449409" y="926705"/>
                  <a:pt x="1463040" y="944880"/>
                </a:cubicBezTo>
                <a:cubicBezTo>
                  <a:pt x="1480282" y="967869"/>
                  <a:pt x="1508060" y="981930"/>
                  <a:pt x="1524000" y="1005840"/>
                </a:cubicBezTo>
                <a:cubicBezTo>
                  <a:pt x="1665197" y="1217636"/>
                  <a:pt x="1519343" y="1062143"/>
                  <a:pt x="1630680" y="1173480"/>
                </a:cubicBezTo>
                <a:cubicBezTo>
                  <a:pt x="1699714" y="1069929"/>
                  <a:pt x="1663657" y="1138261"/>
                  <a:pt x="1691640" y="914400"/>
                </a:cubicBezTo>
                <a:cubicBezTo>
                  <a:pt x="1726841" y="632791"/>
                  <a:pt x="1686881" y="887718"/>
                  <a:pt x="1722120" y="746760"/>
                </a:cubicBezTo>
                <a:cubicBezTo>
                  <a:pt x="1726460" y="729401"/>
                  <a:pt x="1743213" y="631503"/>
                  <a:pt x="1752600" y="609600"/>
                </a:cubicBezTo>
                <a:cubicBezTo>
                  <a:pt x="1759815" y="592765"/>
                  <a:pt x="1772920" y="579120"/>
                  <a:pt x="1783080" y="563880"/>
                </a:cubicBezTo>
                <a:cubicBezTo>
                  <a:pt x="1788160" y="528320"/>
                  <a:pt x="1791275" y="492423"/>
                  <a:pt x="1798320" y="457200"/>
                </a:cubicBezTo>
                <a:cubicBezTo>
                  <a:pt x="1801470" y="441448"/>
                  <a:pt x="1809333" y="426978"/>
                  <a:pt x="1813560" y="411480"/>
                </a:cubicBezTo>
                <a:cubicBezTo>
                  <a:pt x="1824582" y="371065"/>
                  <a:pt x="1833880" y="330200"/>
                  <a:pt x="1844040" y="289560"/>
                </a:cubicBezTo>
                <a:cubicBezTo>
                  <a:pt x="1849120" y="269240"/>
                  <a:pt x="1852656" y="248471"/>
                  <a:pt x="1859280" y="228600"/>
                </a:cubicBezTo>
                <a:lnTo>
                  <a:pt x="1905000" y="91440"/>
                </a:lnTo>
                <a:lnTo>
                  <a:pt x="1920240" y="45720"/>
                </a:lnTo>
                <a:cubicBezTo>
                  <a:pt x="1935480" y="50800"/>
                  <a:pt x="1957049" y="47594"/>
                  <a:pt x="1965960" y="60960"/>
                </a:cubicBezTo>
                <a:cubicBezTo>
                  <a:pt x="1980328" y="82513"/>
                  <a:pt x="1974918" y="112030"/>
                  <a:pt x="1981200" y="137160"/>
                </a:cubicBezTo>
                <a:cubicBezTo>
                  <a:pt x="1985096" y="152745"/>
                  <a:pt x="1992027" y="167434"/>
                  <a:pt x="1996440" y="182880"/>
                </a:cubicBezTo>
                <a:cubicBezTo>
                  <a:pt x="2042505" y="344107"/>
                  <a:pt x="1969726" y="117979"/>
                  <a:pt x="2042160" y="335280"/>
                </a:cubicBezTo>
                <a:cubicBezTo>
                  <a:pt x="2047240" y="350520"/>
                  <a:pt x="2048489" y="367634"/>
                  <a:pt x="2057400" y="381000"/>
                </a:cubicBezTo>
                <a:cubicBezTo>
                  <a:pt x="2067560" y="396240"/>
                  <a:pt x="2079689" y="410337"/>
                  <a:pt x="2087880" y="426720"/>
                </a:cubicBezTo>
                <a:cubicBezTo>
                  <a:pt x="2095064" y="441088"/>
                  <a:pt x="2095936" y="458072"/>
                  <a:pt x="2103120" y="472440"/>
                </a:cubicBezTo>
                <a:cubicBezTo>
                  <a:pt x="2111311" y="488823"/>
                  <a:pt x="2124513" y="502257"/>
                  <a:pt x="2133600" y="518160"/>
                </a:cubicBezTo>
                <a:cubicBezTo>
                  <a:pt x="2144872" y="537885"/>
                  <a:pt x="2152808" y="559395"/>
                  <a:pt x="2164080" y="579120"/>
                </a:cubicBezTo>
                <a:cubicBezTo>
                  <a:pt x="2173167" y="595023"/>
                  <a:pt x="2185473" y="608937"/>
                  <a:pt x="2194560" y="624840"/>
                </a:cubicBezTo>
                <a:cubicBezTo>
                  <a:pt x="2205832" y="644565"/>
                  <a:pt x="2213768" y="666075"/>
                  <a:pt x="2225040" y="685800"/>
                </a:cubicBezTo>
                <a:cubicBezTo>
                  <a:pt x="2234127" y="701703"/>
                  <a:pt x="2247329" y="715137"/>
                  <a:pt x="2255520" y="731520"/>
                </a:cubicBezTo>
                <a:cubicBezTo>
                  <a:pt x="2262704" y="745888"/>
                  <a:pt x="2262958" y="763197"/>
                  <a:pt x="2270760" y="777240"/>
                </a:cubicBezTo>
                <a:cubicBezTo>
                  <a:pt x="2288550" y="809262"/>
                  <a:pt x="2331720" y="868680"/>
                  <a:pt x="2331720" y="868680"/>
                </a:cubicBezTo>
                <a:cubicBezTo>
                  <a:pt x="2358525" y="975901"/>
                  <a:pt x="2359405" y="1016887"/>
                  <a:pt x="2423160" y="1112520"/>
                </a:cubicBezTo>
                <a:lnTo>
                  <a:pt x="2484120" y="1203960"/>
                </a:lnTo>
                <a:cubicBezTo>
                  <a:pt x="2499360" y="1193800"/>
                  <a:pt x="2520132" y="1189012"/>
                  <a:pt x="2529840" y="1173480"/>
                </a:cubicBezTo>
                <a:cubicBezTo>
                  <a:pt x="2557086" y="1129887"/>
                  <a:pt x="2563231" y="1055157"/>
                  <a:pt x="2575560" y="1005840"/>
                </a:cubicBezTo>
                <a:cubicBezTo>
                  <a:pt x="2579456" y="990255"/>
                  <a:pt x="2585720" y="975360"/>
                  <a:pt x="2590800" y="960120"/>
                </a:cubicBezTo>
                <a:cubicBezTo>
                  <a:pt x="2595880" y="924560"/>
                  <a:pt x="2597963" y="888441"/>
                  <a:pt x="2606040" y="853440"/>
                </a:cubicBezTo>
                <a:cubicBezTo>
                  <a:pt x="2613264" y="822134"/>
                  <a:pt x="2631238" y="793692"/>
                  <a:pt x="2636520" y="762000"/>
                </a:cubicBezTo>
                <a:cubicBezTo>
                  <a:pt x="2657042" y="638868"/>
                  <a:pt x="2641988" y="699875"/>
                  <a:pt x="2682240" y="579120"/>
                </a:cubicBezTo>
                <a:lnTo>
                  <a:pt x="2697480" y="533400"/>
                </a:lnTo>
                <a:cubicBezTo>
                  <a:pt x="2702560" y="518160"/>
                  <a:pt x="2703809" y="501046"/>
                  <a:pt x="2712720" y="487680"/>
                </a:cubicBezTo>
                <a:cubicBezTo>
                  <a:pt x="2722880" y="472440"/>
                  <a:pt x="2735761" y="458698"/>
                  <a:pt x="2743200" y="441960"/>
                </a:cubicBezTo>
                <a:cubicBezTo>
                  <a:pt x="2756249" y="412600"/>
                  <a:pt x="2763520" y="381000"/>
                  <a:pt x="2773680" y="350520"/>
                </a:cubicBezTo>
                <a:cubicBezTo>
                  <a:pt x="2795544" y="284929"/>
                  <a:pt x="2785024" y="320385"/>
                  <a:pt x="2804160" y="243840"/>
                </a:cubicBezTo>
                <a:lnTo>
                  <a:pt x="2865120" y="426720"/>
                </a:lnTo>
                <a:lnTo>
                  <a:pt x="2880360" y="472440"/>
                </a:lnTo>
                <a:cubicBezTo>
                  <a:pt x="2885440" y="487680"/>
                  <a:pt x="2886689" y="504794"/>
                  <a:pt x="2895600" y="518160"/>
                </a:cubicBezTo>
                <a:cubicBezTo>
                  <a:pt x="2905760" y="533400"/>
                  <a:pt x="2917889" y="547497"/>
                  <a:pt x="2926080" y="563880"/>
                </a:cubicBezTo>
                <a:cubicBezTo>
                  <a:pt x="2970191" y="652102"/>
                  <a:pt x="2900370" y="568650"/>
                  <a:pt x="2987040" y="655320"/>
                </a:cubicBezTo>
                <a:cubicBezTo>
                  <a:pt x="3004138" y="706613"/>
                  <a:pt x="3002629" y="709270"/>
                  <a:pt x="3032760" y="762000"/>
                </a:cubicBezTo>
                <a:cubicBezTo>
                  <a:pt x="3041847" y="777903"/>
                  <a:pt x="3050288" y="794768"/>
                  <a:pt x="3063240" y="807720"/>
                </a:cubicBezTo>
                <a:cubicBezTo>
                  <a:pt x="3076192" y="820672"/>
                  <a:pt x="3093720" y="828040"/>
                  <a:pt x="3108960" y="838200"/>
                </a:cubicBezTo>
                <a:cubicBezTo>
                  <a:pt x="3119120" y="822960"/>
                  <a:pt x="3131249" y="808863"/>
                  <a:pt x="3139440" y="792480"/>
                </a:cubicBezTo>
                <a:cubicBezTo>
                  <a:pt x="3146624" y="778112"/>
                  <a:pt x="3145769" y="760126"/>
                  <a:pt x="3154680" y="746760"/>
                </a:cubicBezTo>
                <a:cubicBezTo>
                  <a:pt x="3166635" y="728827"/>
                  <a:pt x="3185160" y="716280"/>
                  <a:pt x="3200400" y="701040"/>
                </a:cubicBezTo>
                <a:cubicBezTo>
                  <a:pt x="3205480" y="685800"/>
                  <a:pt x="3208456" y="669688"/>
                  <a:pt x="3215640" y="655320"/>
                </a:cubicBezTo>
                <a:cubicBezTo>
                  <a:pt x="3223831" y="638937"/>
                  <a:pt x="3238681" y="626338"/>
                  <a:pt x="3246120" y="609600"/>
                </a:cubicBezTo>
                <a:cubicBezTo>
                  <a:pt x="3259169" y="580240"/>
                  <a:pt x="3276600" y="518160"/>
                  <a:pt x="3276600" y="518160"/>
                </a:cubicBezTo>
                <a:cubicBezTo>
                  <a:pt x="3291840" y="528320"/>
                  <a:pt x="3312612" y="533108"/>
                  <a:pt x="3322320" y="548640"/>
                </a:cubicBezTo>
                <a:cubicBezTo>
                  <a:pt x="3337351" y="572690"/>
                  <a:pt x="3347087" y="661672"/>
                  <a:pt x="3383280" y="685800"/>
                </a:cubicBezTo>
                <a:cubicBezTo>
                  <a:pt x="3400708" y="697418"/>
                  <a:pt x="3423920" y="695960"/>
                  <a:pt x="3444240" y="701040"/>
                </a:cubicBezTo>
                <a:cubicBezTo>
                  <a:pt x="3557233" y="625712"/>
                  <a:pt x="3499759" y="647264"/>
                  <a:pt x="3611880" y="624840"/>
                </a:cubicBezTo>
                <a:cubicBezTo>
                  <a:pt x="3632200" y="609600"/>
                  <a:pt x="3654879" y="597081"/>
                  <a:pt x="3672840" y="579120"/>
                </a:cubicBezTo>
                <a:cubicBezTo>
                  <a:pt x="3706199" y="545761"/>
                  <a:pt x="3723740" y="482201"/>
                  <a:pt x="3733800" y="441960"/>
                </a:cubicBezTo>
                <a:cubicBezTo>
                  <a:pt x="3743960" y="401320"/>
                  <a:pt x="3756065" y="361117"/>
                  <a:pt x="3764280" y="320040"/>
                </a:cubicBezTo>
                <a:cubicBezTo>
                  <a:pt x="3774756" y="267662"/>
                  <a:pt x="3780412" y="233099"/>
                  <a:pt x="3794760" y="182880"/>
                </a:cubicBezTo>
                <a:cubicBezTo>
                  <a:pt x="3799173" y="167434"/>
                  <a:pt x="3804920" y="152400"/>
                  <a:pt x="3810000" y="137160"/>
                </a:cubicBezTo>
                <a:cubicBezTo>
                  <a:pt x="3815080" y="157480"/>
                  <a:pt x="3817886" y="178508"/>
                  <a:pt x="3825240" y="198120"/>
                </a:cubicBezTo>
                <a:cubicBezTo>
                  <a:pt x="3833217" y="219392"/>
                  <a:pt x="3848536" y="237527"/>
                  <a:pt x="3855720" y="259080"/>
                </a:cubicBezTo>
                <a:cubicBezTo>
                  <a:pt x="3880623" y="333788"/>
                  <a:pt x="3862337" y="378995"/>
                  <a:pt x="3901440" y="457200"/>
                </a:cubicBezTo>
                <a:cubicBezTo>
                  <a:pt x="4002529" y="659379"/>
                  <a:pt x="3879887" y="406911"/>
                  <a:pt x="3947160" y="563880"/>
                </a:cubicBezTo>
                <a:cubicBezTo>
                  <a:pt x="3956109" y="584762"/>
                  <a:pt x="3968691" y="603958"/>
                  <a:pt x="3977640" y="624840"/>
                </a:cubicBezTo>
                <a:cubicBezTo>
                  <a:pt x="4015498" y="713175"/>
                  <a:pt x="3964785" y="628417"/>
                  <a:pt x="4023360" y="716280"/>
                </a:cubicBezTo>
                <a:cubicBezTo>
                  <a:pt x="4035632" y="765369"/>
                  <a:pt x="4038428" y="795288"/>
                  <a:pt x="4069080" y="838200"/>
                </a:cubicBezTo>
                <a:cubicBezTo>
                  <a:pt x="4081607" y="855738"/>
                  <a:pt x="4099560" y="868680"/>
                  <a:pt x="4114800" y="883920"/>
                </a:cubicBezTo>
                <a:cubicBezTo>
                  <a:pt x="4119880" y="904240"/>
                  <a:pt x="4124286" y="924741"/>
                  <a:pt x="4130040" y="944880"/>
                </a:cubicBezTo>
                <a:cubicBezTo>
                  <a:pt x="4134453" y="960326"/>
                  <a:pt x="4130912" y="983416"/>
                  <a:pt x="4145280" y="990600"/>
                </a:cubicBezTo>
                <a:cubicBezTo>
                  <a:pt x="4159648" y="997784"/>
                  <a:pt x="4175760" y="980440"/>
                  <a:pt x="4191000" y="975360"/>
                </a:cubicBezTo>
                <a:cubicBezTo>
                  <a:pt x="4229306" y="860442"/>
                  <a:pt x="4177634" y="1002093"/>
                  <a:pt x="4236720" y="883920"/>
                </a:cubicBezTo>
                <a:cubicBezTo>
                  <a:pt x="4264923" y="827514"/>
                  <a:pt x="4241115" y="831559"/>
                  <a:pt x="4267200" y="762000"/>
                </a:cubicBezTo>
                <a:cubicBezTo>
                  <a:pt x="4273631" y="744850"/>
                  <a:pt x="4288593" y="732183"/>
                  <a:pt x="4297680" y="716280"/>
                </a:cubicBezTo>
                <a:cubicBezTo>
                  <a:pt x="4351171" y="622670"/>
                  <a:pt x="4299409" y="684071"/>
                  <a:pt x="4373880" y="609600"/>
                </a:cubicBezTo>
                <a:cubicBezTo>
                  <a:pt x="4378960" y="558800"/>
                  <a:pt x="4366288" y="502864"/>
                  <a:pt x="4389120" y="457200"/>
                </a:cubicBezTo>
                <a:cubicBezTo>
                  <a:pt x="4397311" y="440817"/>
                  <a:pt x="4416708" y="485090"/>
                  <a:pt x="4434840" y="487680"/>
                </a:cubicBezTo>
                <a:cubicBezTo>
                  <a:pt x="4455575" y="490642"/>
                  <a:pt x="4475261" y="476548"/>
                  <a:pt x="4495800" y="472440"/>
                </a:cubicBezTo>
                <a:cubicBezTo>
                  <a:pt x="4629907" y="445619"/>
                  <a:pt x="4543981" y="471620"/>
                  <a:pt x="4632960" y="441960"/>
                </a:cubicBezTo>
                <a:cubicBezTo>
                  <a:pt x="4653651" y="446098"/>
                  <a:pt x="4745523" y="463216"/>
                  <a:pt x="4770120" y="472440"/>
                </a:cubicBezTo>
                <a:cubicBezTo>
                  <a:pt x="4791392" y="480417"/>
                  <a:pt x="4810760" y="492760"/>
                  <a:pt x="4831080" y="502920"/>
                </a:cubicBezTo>
                <a:cubicBezTo>
                  <a:pt x="4841240" y="482600"/>
                  <a:pt x="4861560" y="464678"/>
                  <a:pt x="4861560" y="441960"/>
                </a:cubicBezTo>
                <a:cubicBezTo>
                  <a:pt x="4861560" y="419242"/>
                  <a:pt x="4839057" y="402272"/>
                  <a:pt x="4831080" y="381000"/>
                </a:cubicBezTo>
                <a:cubicBezTo>
                  <a:pt x="4823726" y="361388"/>
                  <a:pt x="4810760" y="299720"/>
                  <a:pt x="4815840" y="320040"/>
                </a:cubicBezTo>
                <a:cubicBezTo>
                  <a:pt x="4820920" y="340360"/>
                  <a:pt x="4826972" y="360461"/>
                  <a:pt x="4831080" y="381000"/>
                </a:cubicBezTo>
                <a:cubicBezTo>
                  <a:pt x="4837140" y="411300"/>
                  <a:pt x="4841240" y="441960"/>
                  <a:pt x="4846320" y="472440"/>
                </a:cubicBezTo>
                <a:cubicBezTo>
                  <a:pt x="4851581" y="619754"/>
                  <a:pt x="4861560" y="766992"/>
                  <a:pt x="4861560" y="91440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TextBox 12"/>
          <p:cNvSpPr txBox="1"/>
          <p:nvPr/>
        </p:nvSpPr>
        <p:spPr>
          <a:xfrm>
            <a:off x="381000" y="2743200"/>
            <a:ext cx="3321807" cy="1754326"/>
          </a:xfrm>
          <a:prstGeom prst="rect">
            <a:avLst/>
          </a:prstGeom>
          <a:noFill/>
        </p:spPr>
        <p:txBody>
          <a:bodyPr wrap="none" rtlCol="0">
            <a:spAutoFit/>
          </a:bodyPr>
          <a:lstStyle/>
          <a:p>
            <a:r>
              <a:rPr lang="en-GB" dirty="0" smtClean="0">
                <a:solidFill>
                  <a:srgbClr val="575A5D"/>
                </a:solidFill>
                <a:latin typeface="+mn-lt"/>
              </a:rPr>
              <a:t>Brit-style  business meeting</a:t>
            </a:r>
          </a:p>
          <a:p>
            <a:pPr marL="285750" indent="-285750">
              <a:buFont typeface="Arial" panose="020B0604020202020204" pitchFamily="34" charset="0"/>
              <a:buChar char="•"/>
            </a:pPr>
            <a:r>
              <a:rPr lang="en-GB" dirty="0" smtClean="0">
                <a:solidFill>
                  <a:srgbClr val="575A5D"/>
                </a:solidFill>
                <a:latin typeface="+mn-lt"/>
              </a:rPr>
              <a:t>Wider ranging</a:t>
            </a:r>
            <a:endParaRPr lang="en-GB" dirty="0">
              <a:solidFill>
                <a:srgbClr val="575A5D"/>
              </a:solidFill>
              <a:latin typeface="+mn-lt"/>
            </a:endParaRPr>
          </a:p>
          <a:p>
            <a:pPr marL="285750" indent="-285750">
              <a:buFont typeface="Arial" panose="020B0604020202020204" pitchFamily="34" charset="0"/>
              <a:buChar char="•"/>
            </a:pPr>
            <a:r>
              <a:rPr lang="en-GB" dirty="0" smtClean="0">
                <a:solidFill>
                  <a:srgbClr val="575A5D"/>
                </a:solidFill>
                <a:latin typeface="+mn-lt"/>
              </a:rPr>
              <a:t>More “small talk” and humour</a:t>
            </a:r>
          </a:p>
          <a:p>
            <a:pPr marL="285750" indent="-285750">
              <a:buFont typeface="Arial" panose="020B0604020202020204" pitchFamily="34" charset="0"/>
              <a:buChar char="•"/>
            </a:pPr>
            <a:r>
              <a:rPr lang="en-GB" dirty="0" smtClean="0">
                <a:solidFill>
                  <a:srgbClr val="575A5D"/>
                </a:solidFill>
                <a:latin typeface="+mn-lt"/>
              </a:rPr>
              <a:t>May be inconclusive</a:t>
            </a:r>
          </a:p>
          <a:p>
            <a:endParaRPr lang="en-GB" dirty="0" smtClean="0">
              <a:solidFill>
                <a:srgbClr val="575A5D"/>
              </a:solidFill>
              <a:latin typeface="+mn-lt"/>
            </a:endParaRPr>
          </a:p>
          <a:p>
            <a:endParaRPr lang="en-GB" dirty="0">
              <a:solidFill>
                <a:srgbClr val="575A5D"/>
              </a:solidFill>
              <a:latin typeface="+mn-lt"/>
            </a:endParaRPr>
          </a:p>
        </p:txBody>
      </p:sp>
      <p:sp>
        <p:nvSpPr>
          <p:cNvPr id="14" name="TextBox 13"/>
          <p:cNvSpPr txBox="1"/>
          <p:nvPr/>
        </p:nvSpPr>
        <p:spPr>
          <a:xfrm>
            <a:off x="381656" y="1335384"/>
            <a:ext cx="2681568" cy="1200329"/>
          </a:xfrm>
          <a:prstGeom prst="rect">
            <a:avLst/>
          </a:prstGeom>
          <a:noFill/>
        </p:spPr>
        <p:txBody>
          <a:bodyPr wrap="none" rtlCol="0">
            <a:spAutoFit/>
          </a:bodyPr>
          <a:lstStyle/>
          <a:p>
            <a:r>
              <a:rPr lang="en-GB" dirty="0" smtClean="0">
                <a:solidFill>
                  <a:srgbClr val="575A5D"/>
                </a:solidFill>
                <a:latin typeface="+mn-lt"/>
              </a:rPr>
              <a:t>US-style  business meeting</a:t>
            </a:r>
          </a:p>
          <a:p>
            <a:pPr marL="285750" indent="-285750">
              <a:buFont typeface="Arial" panose="020B0604020202020204" pitchFamily="34" charset="0"/>
              <a:buChar char="•"/>
            </a:pPr>
            <a:r>
              <a:rPr lang="en-GB" dirty="0" smtClean="0">
                <a:solidFill>
                  <a:srgbClr val="575A5D"/>
                </a:solidFill>
                <a:latin typeface="+mn-lt"/>
              </a:rPr>
              <a:t>To the point</a:t>
            </a:r>
          </a:p>
          <a:p>
            <a:pPr marL="285750" indent="-285750">
              <a:buFont typeface="Arial" panose="020B0604020202020204" pitchFamily="34" charset="0"/>
              <a:buChar char="•"/>
            </a:pPr>
            <a:r>
              <a:rPr lang="en-GB" dirty="0" smtClean="0">
                <a:solidFill>
                  <a:srgbClr val="575A5D"/>
                </a:solidFill>
                <a:latin typeface="+mn-lt"/>
              </a:rPr>
              <a:t>Directed</a:t>
            </a:r>
          </a:p>
          <a:p>
            <a:pPr marL="285750" indent="-285750">
              <a:buFont typeface="Arial" panose="020B0604020202020204" pitchFamily="34" charset="0"/>
              <a:buChar char="•"/>
            </a:pPr>
            <a:r>
              <a:rPr lang="en-GB" dirty="0" smtClean="0">
                <a:solidFill>
                  <a:srgbClr val="575A5D"/>
                </a:solidFill>
                <a:latin typeface="+mn-lt"/>
              </a:rPr>
              <a:t>Decision</a:t>
            </a:r>
            <a:endParaRPr lang="en-GB" dirty="0">
              <a:solidFill>
                <a:srgbClr val="575A5D"/>
              </a:solidFill>
              <a:latin typeface="+mn-lt"/>
            </a:endParaRPr>
          </a:p>
        </p:txBody>
      </p:sp>
      <p:sp>
        <p:nvSpPr>
          <p:cNvPr id="15" name="TextBox 14"/>
          <p:cNvSpPr txBox="1"/>
          <p:nvPr/>
        </p:nvSpPr>
        <p:spPr>
          <a:xfrm>
            <a:off x="2860053" y="4343400"/>
            <a:ext cx="3992560" cy="1815882"/>
          </a:xfrm>
          <a:prstGeom prst="rect">
            <a:avLst/>
          </a:prstGeom>
          <a:solidFill>
            <a:schemeClr val="accent1">
              <a:alpha val="51000"/>
            </a:schemeClr>
          </a:solidFill>
        </p:spPr>
        <p:txBody>
          <a:bodyPr wrap="square" rtlCol="0">
            <a:spAutoFit/>
          </a:bodyPr>
          <a:lstStyle/>
          <a:p>
            <a:pPr algn="ctr"/>
            <a:r>
              <a:rPr lang="en-GB" sz="1600" dirty="0" smtClean="0">
                <a:solidFill>
                  <a:srgbClr val="575A5D"/>
                </a:solidFill>
                <a:latin typeface="+mn-lt"/>
              </a:rPr>
              <a:t>Strategies for Meeting Management:</a:t>
            </a:r>
          </a:p>
          <a:p>
            <a:pPr>
              <a:buFont typeface="Arial" pitchFamily="34" charset="0"/>
              <a:buChar char="•"/>
            </a:pPr>
            <a:r>
              <a:rPr lang="en-GB" sz="1600" dirty="0" smtClean="0">
                <a:solidFill>
                  <a:srgbClr val="575A5D"/>
                </a:solidFill>
                <a:latin typeface="+mn-lt"/>
              </a:rPr>
              <a:t>Define the meeting: </a:t>
            </a:r>
          </a:p>
          <a:p>
            <a:r>
              <a:rPr lang="en-GB" sz="1600" dirty="0">
                <a:solidFill>
                  <a:srgbClr val="575A5D"/>
                </a:solidFill>
              </a:rPr>
              <a:t> </a:t>
            </a:r>
            <a:r>
              <a:rPr lang="en-GB" sz="1600" dirty="0" smtClean="0">
                <a:solidFill>
                  <a:srgbClr val="575A5D"/>
                </a:solidFill>
              </a:rPr>
              <a:t>      </a:t>
            </a:r>
            <a:r>
              <a:rPr lang="en-GB" sz="1600" dirty="0" smtClean="0">
                <a:solidFill>
                  <a:srgbClr val="575A5D"/>
                </a:solidFill>
                <a:latin typeface="+mn-lt"/>
              </a:rPr>
              <a:t>Operational or Strategic?</a:t>
            </a:r>
          </a:p>
          <a:p>
            <a:pPr>
              <a:buFont typeface="Arial" pitchFamily="34" charset="0"/>
              <a:buChar char="•"/>
            </a:pPr>
            <a:r>
              <a:rPr lang="en-GB" sz="1600" dirty="0" smtClean="0">
                <a:solidFill>
                  <a:srgbClr val="575A5D"/>
                </a:solidFill>
                <a:latin typeface="+mn-lt"/>
              </a:rPr>
              <a:t>Check around  individually in advance</a:t>
            </a:r>
          </a:p>
          <a:p>
            <a:pPr>
              <a:buFont typeface="Arial" pitchFamily="34" charset="0"/>
              <a:buChar char="•"/>
            </a:pPr>
            <a:r>
              <a:rPr lang="en-GB" sz="1600" dirty="0" smtClean="0">
                <a:solidFill>
                  <a:srgbClr val="575A5D"/>
                </a:solidFill>
                <a:latin typeface="+mn-lt"/>
              </a:rPr>
              <a:t>Check around  individually afterwards</a:t>
            </a:r>
          </a:p>
          <a:p>
            <a:pPr>
              <a:buFont typeface="Arial" pitchFamily="34" charset="0"/>
              <a:buChar char="•"/>
            </a:pPr>
            <a:r>
              <a:rPr lang="en-GB" sz="1600" dirty="0" smtClean="0">
                <a:solidFill>
                  <a:srgbClr val="575A5D"/>
                </a:solidFill>
                <a:latin typeface="+mn-lt"/>
              </a:rPr>
              <a:t>Issue succinct action points and monitor    progress. </a:t>
            </a:r>
            <a:endParaRPr lang="en-GB" sz="1600" dirty="0">
              <a:solidFill>
                <a:srgbClr val="575A5D"/>
              </a:solidFill>
              <a:latin typeface="+mn-lt"/>
            </a:endParaRPr>
          </a:p>
        </p:txBody>
      </p:sp>
      <p:sp>
        <p:nvSpPr>
          <p:cNvPr id="11" name="Slide Number Placeholder 10"/>
          <p:cNvSpPr>
            <a:spLocks noGrp="1"/>
          </p:cNvSpPr>
          <p:nvPr>
            <p:ph type="sldNum" sz="quarter" idx="10"/>
          </p:nvPr>
        </p:nvSpPr>
        <p:spPr/>
        <p:txBody>
          <a:bodyPr/>
          <a:lstStyle/>
          <a:p>
            <a:fld id="{0BEEE8A8-925F-418E-BBB8-ECA001E3F739}" type="slidenum">
              <a:rPr lang="en-US" smtClean="0"/>
              <a:pPr/>
              <a:t>10</a:t>
            </a:fld>
            <a:endParaRPr lang="en-US"/>
          </a:p>
        </p:txBody>
      </p:sp>
      <p:pic>
        <p:nvPicPr>
          <p:cNvPr id="614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77690" y="0"/>
            <a:ext cx="1955800" cy="8382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1024440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4" presetClass="entr" presetSubtype="16" fill="hold" grpId="0" nodeType="click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box(in)">
                                      <p:cBhvr>
                                        <p:cTn id="11" dur="500"/>
                                        <p:tgtEl>
                                          <p:spTgt spid="8"/>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14"/>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4" presetClass="entr" presetSubtype="16" fill="hold" grpId="0" nodeType="clickEffect">
                                  <p:stCondLst>
                                    <p:cond delay="0"/>
                                  </p:stCondLst>
                                  <p:childTnLst>
                                    <p:set>
                                      <p:cBhvr>
                                        <p:cTn id="19" dur="1" fill="hold">
                                          <p:stCondLst>
                                            <p:cond delay="0"/>
                                          </p:stCondLst>
                                        </p:cTn>
                                        <p:tgtEl>
                                          <p:spTgt spid="13"/>
                                        </p:tgtEl>
                                        <p:attrNameLst>
                                          <p:attrName>style.visibility</p:attrName>
                                        </p:attrNameLst>
                                      </p:cBhvr>
                                      <p:to>
                                        <p:strVal val="visible"/>
                                      </p:to>
                                    </p:set>
                                    <p:animEffect transition="in" filter="box(in)">
                                      <p:cBhvr>
                                        <p:cTn id="20" dur="500"/>
                                        <p:tgtEl>
                                          <p:spTgt spid="13"/>
                                        </p:tgtEl>
                                      </p:cBhvr>
                                    </p:animEffect>
                                  </p:childTnLst>
                                </p:cTn>
                              </p:par>
                            </p:childTnLst>
                          </p:cTn>
                        </p:par>
                      </p:childTnLst>
                    </p:cTn>
                  </p:par>
                  <p:par>
                    <p:cTn id="21" fill="hold">
                      <p:stCondLst>
                        <p:cond delay="indefinite"/>
                      </p:stCondLst>
                      <p:childTnLst>
                        <p:par>
                          <p:cTn id="22" fill="hold">
                            <p:stCondLst>
                              <p:cond delay="0"/>
                            </p:stCondLst>
                            <p:childTnLst>
                              <p:par>
                                <p:cTn id="23" presetID="4" presetClass="entr" presetSubtype="16" fill="hold" grpId="0" nodeType="clickEffect">
                                  <p:stCondLst>
                                    <p:cond delay="0"/>
                                  </p:stCondLst>
                                  <p:childTnLst>
                                    <p:set>
                                      <p:cBhvr>
                                        <p:cTn id="24" dur="1" fill="hold">
                                          <p:stCondLst>
                                            <p:cond delay="0"/>
                                          </p:stCondLst>
                                        </p:cTn>
                                        <p:tgtEl>
                                          <p:spTgt spid="15"/>
                                        </p:tgtEl>
                                        <p:attrNameLst>
                                          <p:attrName>style.visibility</p:attrName>
                                        </p:attrNameLst>
                                      </p:cBhvr>
                                      <p:to>
                                        <p:strVal val="visible"/>
                                      </p:to>
                                    </p:set>
                                    <p:animEffect transition="in" filter="box(in)">
                                      <p:cBhvr>
                                        <p:cTn id="25" dur="5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12" grpId="0" animBg="1"/>
      <p:bldP spid="13" grpId="0"/>
      <p:bldP spid="14" grpId="0"/>
      <p:bldP spid="1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25188" y="62528"/>
            <a:ext cx="8229600" cy="914400"/>
          </a:xfrm>
        </p:spPr>
        <p:txBody>
          <a:bodyPr>
            <a:normAutofit/>
          </a:bodyPr>
          <a:lstStyle/>
          <a:p>
            <a:r>
              <a:rPr lang="en-US" sz="2400" dirty="0">
                <a:solidFill>
                  <a:srgbClr val="F68933"/>
                </a:solidFill>
              </a:rPr>
              <a:t> </a:t>
            </a:r>
            <a:r>
              <a:rPr lang="en-US"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Communication of Instructions</a:t>
            </a:r>
          </a:p>
        </p:txBody>
      </p:sp>
      <p:sp>
        <p:nvSpPr>
          <p:cNvPr id="18" name="Freeform 17"/>
          <p:cNvSpPr/>
          <p:nvPr/>
        </p:nvSpPr>
        <p:spPr>
          <a:xfrm>
            <a:off x="514350" y="2927181"/>
            <a:ext cx="2667000" cy="2133600"/>
          </a:xfrm>
          <a:custGeom>
            <a:avLst/>
            <a:gdLst>
              <a:gd name="connsiteX0" fmla="*/ 0 w 2133600"/>
              <a:gd name="connsiteY0" fmla="*/ 457200 h 1203960"/>
              <a:gd name="connsiteX1" fmla="*/ 76200 w 2133600"/>
              <a:gd name="connsiteY1" fmla="*/ 411480 h 1203960"/>
              <a:gd name="connsiteX2" fmla="*/ 91440 w 2133600"/>
              <a:gd name="connsiteY2" fmla="*/ 365760 h 1203960"/>
              <a:gd name="connsiteX3" fmla="*/ 167640 w 2133600"/>
              <a:gd name="connsiteY3" fmla="*/ 259080 h 1203960"/>
              <a:gd name="connsiteX4" fmla="*/ 182880 w 2133600"/>
              <a:gd name="connsiteY4" fmla="*/ 213360 h 1203960"/>
              <a:gd name="connsiteX5" fmla="*/ 289560 w 2133600"/>
              <a:gd name="connsiteY5" fmla="*/ 106680 h 1203960"/>
              <a:gd name="connsiteX6" fmla="*/ 335280 w 2133600"/>
              <a:gd name="connsiteY6" fmla="*/ 91440 h 1203960"/>
              <a:gd name="connsiteX7" fmla="*/ 441960 w 2133600"/>
              <a:gd name="connsiteY7" fmla="*/ 30480 h 1203960"/>
              <a:gd name="connsiteX8" fmla="*/ 533400 w 2133600"/>
              <a:gd name="connsiteY8" fmla="*/ 0 h 1203960"/>
              <a:gd name="connsiteX9" fmla="*/ 792480 w 2133600"/>
              <a:gd name="connsiteY9" fmla="*/ 15240 h 1203960"/>
              <a:gd name="connsiteX10" fmla="*/ 838200 w 2133600"/>
              <a:gd name="connsiteY10" fmla="*/ 45720 h 1203960"/>
              <a:gd name="connsiteX11" fmla="*/ 929640 w 2133600"/>
              <a:gd name="connsiteY11" fmla="*/ 91440 h 1203960"/>
              <a:gd name="connsiteX12" fmla="*/ 960120 w 2133600"/>
              <a:gd name="connsiteY12" fmla="*/ 137160 h 1203960"/>
              <a:gd name="connsiteX13" fmla="*/ 1051560 w 2133600"/>
              <a:gd name="connsiteY13" fmla="*/ 213360 h 1203960"/>
              <a:gd name="connsiteX14" fmla="*/ 1082040 w 2133600"/>
              <a:gd name="connsiteY14" fmla="*/ 274320 h 1203960"/>
              <a:gd name="connsiteX15" fmla="*/ 1097280 w 2133600"/>
              <a:gd name="connsiteY15" fmla="*/ 320040 h 1203960"/>
              <a:gd name="connsiteX16" fmla="*/ 1143000 w 2133600"/>
              <a:gd name="connsiteY16" fmla="*/ 350520 h 1203960"/>
              <a:gd name="connsiteX17" fmla="*/ 1173480 w 2133600"/>
              <a:gd name="connsiteY17" fmla="*/ 502920 h 1203960"/>
              <a:gd name="connsiteX18" fmla="*/ 1203960 w 2133600"/>
              <a:gd name="connsiteY18" fmla="*/ 716280 h 1203960"/>
              <a:gd name="connsiteX19" fmla="*/ 1188720 w 2133600"/>
              <a:gd name="connsiteY19" fmla="*/ 883920 h 1203960"/>
              <a:gd name="connsiteX20" fmla="*/ 1158240 w 2133600"/>
              <a:gd name="connsiteY20" fmla="*/ 1066800 h 1203960"/>
              <a:gd name="connsiteX21" fmla="*/ 1127760 w 2133600"/>
              <a:gd name="connsiteY21" fmla="*/ 1112520 h 1203960"/>
              <a:gd name="connsiteX22" fmla="*/ 1112520 w 2133600"/>
              <a:gd name="connsiteY22" fmla="*/ 1158240 h 1203960"/>
              <a:gd name="connsiteX23" fmla="*/ 1021080 w 2133600"/>
              <a:gd name="connsiteY23" fmla="*/ 1203960 h 1203960"/>
              <a:gd name="connsiteX24" fmla="*/ 899160 w 2133600"/>
              <a:gd name="connsiteY24" fmla="*/ 1188720 h 1203960"/>
              <a:gd name="connsiteX25" fmla="*/ 762000 w 2133600"/>
              <a:gd name="connsiteY25" fmla="*/ 1143000 h 1203960"/>
              <a:gd name="connsiteX26" fmla="*/ 716280 w 2133600"/>
              <a:gd name="connsiteY26" fmla="*/ 1127760 h 1203960"/>
              <a:gd name="connsiteX27" fmla="*/ 533400 w 2133600"/>
              <a:gd name="connsiteY27" fmla="*/ 1097280 h 1203960"/>
              <a:gd name="connsiteX28" fmla="*/ 426720 w 2133600"/>
              <a:gd name="connsiteY28" fmla="*/ 1021080 h 1203960"/>
              <a:gd name="connsiteX29" fmla="*/ 335280 w 2133600"/>
              <a:gd name="connsiteY29" fmla="*/ 960120 h 1203960"/>
              <a:gd name="connsiteX30" fmla="*/ 304800 w 2133600"/>
              <a:gd name="connsiteY30" fmla="*/ 792480 h 1203960"/>
              <a:gd name="connsiteX31" fmla="*/ 320040 w 2133600"/>
              <a:gd name="connsiteY31" fmla="*/ 731520 h 1203960"/>
              <a:gd name="connsiteX32" fmla="*/ 335280 w 2133600"/>
              <a:gd name="connsiteY32" fmla="*/ 533400 h 1203960"/>
              <a:gd name="connsiteX33" fmla="*/ 396240 w 2133600"/>
              <a:gd name="connsiteY33" fmla="*/ 441960 h 1203960"/>
              <a:gd name="connsiteX34" fmla="*/ 411480 w 2133600"/>
              <a:gd name="connsiteY34" fmla="*/ 396240 h 1203960"/>
              <a:gd name="connsiteX35" fmla="*/ 472440 w 2133600"/>
              <a:gd name="connsiteY35" fmla="*/ 335280 h 1203960"/>
              <a:gd name="connsiteX36" fmla="*/ 563880 w 2133600"/>
              <a:gd name="connsiteY36" fmla="*/ 274320 h 1203960"/>
              <a:gd name="connsiteX37" fmla="*/ 624840 w 2133600"/>
              <a:gd name="connsiteY37" fmla="*/ 289560 h 1203960"/>
              <a:gd name="connsiteX38" fmla="*/ 655320 w 2133600"/>
              <a:gd name="connsiteY38" fmla="*/ 335280 h 1203960"/>
              <a:gd name="connsiteX39" fmla="*/ 701040 w 2133600"/>
              <a:gd name="connsiteY39" fmla="*/ 365760 h 1203960"/>
              <a:gd name="connsiteX40" fmla="*/ 762000 w 2133600"/>
              <a:gd name="connsiteY40" fmla="*/ 441960 h 1203960"/>
              <a:gd name="connsiteX41" fmla="*/ 777240 w 2133600"/>
              <a:gd name="connsiteY41" fmla="*/ 487680 h 1203960"/>
              <a:gd name="connsiteX42" fmla="*/ 807720 w 2133600"/>
              <a:gd name="connsiteY42" fmla="*/ 594360 h 1203960"/>
              <a:gd name="connsiteX43" fmla="*/ 792480 w 2133600"/>
              <a:gd name="connsiteY43" fmla="*/ 655320 h 1203960"/>
              <a:gd name="connsiteX44" fmla="*/ 762000 w 2133600"/>
              <a:gd name="connsiteY44" fmla="*/ 746760 h 1203960"/>
              <a:gd name="connsiteX45" fmla="*/ 746760 w 2133600"/>
              <a:gd name="connsiteY45" fmla="*/ 838200 h 1203960"/>
              <a:gd name="connsiteX46" fmla="*/ 701040 w 2133600"/>
              <a:gd name="connsiteY46" fmla="*/ 868680 h 1203960"/>
              <a:gd name="connsiteX47" fmla="*/ 579120 w 2133600"/>
              <a:gd name="connsiteY47" fmla="*/ 838200 h 1203960"/>
              <a:gd name="connsiteX48" fmla="*/ 518160 w 2133600"/>
              <a:gd name="connsiteY48" fmla="*/ 777240 h 1203960"/>
              <a:gd name="connsiteX49" fmla="*/ 457200 w 2133600"/>
              <a:gd name="connsiteY49" fmla="*/ 685800 h 1203960"/>
              <a:gd name="connsiteX50" fmla="*/ 472440 w 2133600"/>
              <a:gd name="connsiteY50" fmla="*/ 548640 h 1203960"/>
              <a:gd name="connsiteX51" fmla="*/ 563880 w 2133600"/>
              <a:gd name="connsiteY51" fmla="*/ 487680 h 1203960"/>
              <a:gd name="connsiteX52" fmla="*/ 670560 w 2133600"/>
              <a:gd name="connsiteY52" fmla="*/ 426720 h 1203960"/>
              <a:gd name="connsiteX53" fmla="*/ 762000 w 2133600"/>
              <a:gd name="connsiteY53" fmla="*/ 381000 h 1203960"/>
              <a:gd name="connsiteX54" fmla="*/ 807720 w 2133600"/>
              <a:gd name="connsiteY54" fmla="*/ 335280 h 1203960"/>
              <a:gd name="connsiteX55" fmla="*/ 1203960 w 2133600"/>
              <a:gd name="connsiteY55" fmla="*/ 289560 h 1203960"/>
              <a:gd name="connsiteX56" fmla="*/ 2011680 w 2133600"/>
              <a:gd name="connsiteY56" fmla="*/ 259080 h 1203960"/>
              <a:gd name="connsiteX57" fmla="*/ 2133600 w 2133600"/>
              <a:gd name="connsiteY57" fmla="*/ 243840 h 1203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Lst>
            <a:rect l="l" t="t" r="r" b="b"/>
            <a:pathLst>
              <a:path w="2133600" h="1203960">
                <a:moveTo>
                  <a:pt x="0" y="457200"/>
                </a:moveTo>
                <a:cubicBezTo>
                  <a:pt x="25400" y="441960"/>
                  <a:pt x="55255" y="432425"/>
                  <a:pt x="76200" y="411480"/>
                </a:cubicBezTo>
                <a:cubicBezTo>
                  <a:pt x="87559" y="400121"/>
                  <a:pt x="84256" y="380128"/>
                  <a:pt x="91440" y="365760"/>
                </a:cubicBezTo>
                <a:cubicBezTo>
                  <a:pt x="102582" y="343475"/>
                  <a:pt x="157285" y="272886"/>
                  <a:pt x="167640" y="259080"/>
                </a:cubicBezTo>
                <a:cubicBezTo>
                  <a:pt x="172720" y="243840"/>
                  <a:pt x="174910" y="227308"/>
                  <a:pt x="182880" y="213360"/>
                </a:cubicBezTo>
                <a:cubicBezTo>
                  <a:pt x="209973" y="165947"/>
                  <a:pt x="242147" y="133773"/>
                  <a:pt x="289560" y="106680"/>
                </a:cubicBezTo>
                <a:cubicBezTo>
                  <a:pt x="303508" y="98710"/>
                  <a:pt x="320040" y="96520"/>
                  <a:pt x="335280" y="91440"/>
                </a:cubicBezTo>
                <a:cubicBezTo>
                  <a:pt x="401828" y="24892"/>
                  <a:pt x="354243" y="56795"/>
                  <a:pt x="441960" y="30480"/>
                </a:cubicBezTo>
                <a:cubicBezTo>
                  <a:pt x="472734" y="21248"/>
                  <a:pt x="533400" y="0"/>
                  <a:pt x="533400" y="0"/>
                </a:cubicBezTo>
                <a:cubicBezTo>
                  <a:pt x="619760" y="5080"/>
                  <a:pt x="706928" y="2407"/>
                  <a:pt x="792480" y="15240"/>
                </a:cubicBezTo>
                <a:cubicBezTo>
                  <a:pt x="810594" y="17957"/>
                  <a:pt x="821817" y="37529"/>
                  <a:pt x="838200" y="45720"/>
                </a:cubicBezTo>
                <a:cubicBezTo>
                  <a:pt x="964393" y="108816"/>
                  <a:pt x="798613" y="4089"/>
                  <a:pt x="929640" y="91440"/>
                </a:cubicBezTo>
                <a:cubicBezTo>
                  <a:pt x="939800" y="106680"/>
                  <a:pt x="948394" y="123089"/>
                  <a:pt x="960120" y="137160"/>
                </a:cubicBezTo>
                <a:cubicBezTo>
                  <a:pt x="996790" y="181164"/>
                  <a:pt x="1006605" y="183390"/>
                  <a:pt x="1051560" y="213360"/>
                </a:cubicBezTo>
                <a:cubicBezTo>
                  <a:pt x="1061720" y="233680"/>
                  <a:pt x="1073091" y="253438"/>
                  <a:pt x="1082040" y="274320"/>
                </a:cubicBezTo>
                <a:cubicBezTo>
                  <a:pt x="1088368" y="289085"/>
                  <a:pt x="1087245" y="307496"/>
                  <a:pt x="1097280" y="320040"/>
                </a:cubicBezTo>
                <a:cubicBezTo>
                  <a:pt x="1108722" y="334343"/>
                  <a:pt x="1127760" y="340360"/>
                  <a:pt x="1143000" y="350520"/>
                </a:cubicBezTo>
                <a:cubicBezTo>
                  <a:pt x="1159402" y="416129"/>
                  <a:pt x="1164138" y="428186"/>
                  <a:pt x="1173480" y="502920"/>
                </a:cubicBezTo>
                <a:cubicBezTo>
                  <a:pt x="1199466" y="710810"/>
                  <a:pt x="1172784" y="591576"/>
                  <a:pt x="1203960" y="716280"/>
                </a:cubicBezTo>
                <a:cubicBezTo>
                  <a:pt x="1198880" y="772160"/>
                  <a:pt x="1194594" y="828118"/>
                  <a:pt x="1188720" y="883920"/>
                </a:cubicBezTo>
                <a:cubicBezTo>
                  <a:pt x="1186063" y="909162"/>
                  <a:pt x="1175650" y="1026177"/>
                  <a:pt x="1158240" y="1066800"/>
                </a:cubicBezTo>
                <a:cubicBezTo>
                  <a:pt x="1151025" y="1083635"/>
                  <a:pt x="1135951" y="1096137"/>
                  <a:pt x="1127760" y="1112520"/>
                </a:cubicBezTo>
                <a:cubicBezTo>
                  <a:pt x="1120576" y="1126888"/>
                  <a:pt x="1122555" y="1145696"/>
                  <a:pt x="1112520" y="1158240"/>
                </a:cubicBezTo>
                <a:cubicBezTo>
                  <a:pt x="1091034" y="1185097"/>
                  <a:pt x="1051199" y="1193920"/>
                  <a:pt x="1021080" y="1203960"/>
                </a:cubicBezTo>
                <a:cubicBezTo>
                  <a:pt x="980440" y="1198880"/>
                  <a:pt x="939207" y="1197302"/>
                  <a:pt x="899160" y="1188720"/>
                </a:cubicBezTo>
                <a:lnTo>
                  <a:pt x="762000" y="1143000"/>
                </a:lnTo>
                <a:cubicBezTo>
                  <a:pt x="746760" y="1137920"/>
                  <a:pt x="732126" y="1130401"/>
                  <a:pt x="716280" y="1127760"/>
                </a:cubicBezTo>
                <a:lnTo>
                  <a:pt x="533400" y="1097280"/>
                </a:lnTo>
                <a:cubicBezTo>
                  <a:pt x="384758" y="998185"/>
                  <a:pt x="615752" y="1153403"/>
                  <a:pt x="426720" y="1021080"/>
                </a:cubicBezTo>
                <a:cubicBezTo>
                  <a:pt x="396710" y="1000073"/>
                  <a:pt x="335280" y="960120"/>
                  <a:pt x="335280" y="960120"/>
                </a:cubicBezTo>
                <a:cubicBezTo>
                  <a:pt x="313848" y="895823"/>
                  <a:pt x="304800" y="878643"/>
                  <a:pt x="304800" y="792480"/>
                </a:cubicBezTo>
                <a:cubicBezTo>
                  <a:pt x="304800" y="771535"/>
                  <a:pt x="314960" y="751840"/>
                  <a:pt x="320040" y="731520"/>
                </a:cubicBezTo>
                <a:cubicBezTo>
                  <a:pt x="325120" y="665480"/>
                  <a:pt x="318424" y="597454"/>
                  <a:pt x="335280" y="533400"/>
                </a:cubicBezTo>
                <a:cubicBezTo>
                  <a:pt x="344603" y="497974"/>
                  <a:pt x="384656" y="476713"/>
                  <a:pt x="396240" y="441960"/>
                </a:cubicBezTo>
                <a:cubicBezTo>
                  <a:pt x="401320" y="426720"/>
                  <a:pt x="402143" y="409312"/>
                  <a:pt x="411480" y="396240"/>
                </a:cubicBezTo>
                <a:cubicBezTo>
                  <a:pt x="428183" y="372856"/>
                  <a:pt x="450000" y="353232"/>
                  <a:pt x="472440" y="335280"/>
                </a:cubicBezTo>
                <a:cubicBezTo>
                  <a:pt x="501045" y="312396"/>
                  <a:pt x="563880" y="274320"/>
                  <a:pt x="563880" y="274320"/>
                </a:cubicBezTo>
                <a:cubicBezTo>
                  <a:pt x="584200" y="279400"/>
                  <a:pt x="607412" y="277942"/>
                  <a:pt x="624840" y="289560"/>
                </a:cubicBezTo>
                <a:cubicBezTo>
                  <a:pt x="640080" y="299720"/>
                  <a:pt x="642368" y="322328"/>
                  <a:pt x="655320" y="335280"/>
                </a:cubicBezTo>
                <a:cubicBezTo>
                  <a:pt x="668272" y="348232"/>
                  <a:pt x="685800" y="355600"/>
                  <a:pt x="701040" y="365760"/>
                </a:cubicBezTo>
                <a:cubicBezTo>
                  <a:pt x="739346" y="480678"/>
                  <a:pt x="683218" y="343483"/>
                  <a:pt x="762000" y="441960"/>
                </a:cubicBezTo>
                <a:cubicBezTo>
                  <a:pt x="772035" y="454504"/>
                  <a:pt x="772827" y="472234"/>
                  <a:pt x="777240" y="487680"/>
                </a:cubicBezTo>
                <a:cubicBezTo>
                  <a:pt x="815512" y="621633"/>
                  <a:pt x="771180" y="484739"/>
                  <a:pt x="807720" y="594360"/>
                </a:cubicBezTo>
                <a:cubicBezTo>
                  <a:pt x="802640" y="614680"/>
                  <a:pt x="798499" y="635258"/>
                  <a:pt x="792480" y="655320"/>
                </a:cubicBezTo>
                <a:cubicBezTo>
                  <a:pt x="783248" y="686094"/>
                  <a:pt x="767282" y="715068"/>
                  <a:pt x="762000" y="746760"/>
                </a:cubicBezTo>
                <a:cubicBezTo>
                  <a:pt x="756920" y="777240"/>
                  <a:pt x="760579" y="810562"/>
                  <a:pt x="746760" y="838200"/>
                </a:cubicBezTo>
                <a:cubicBezTo>
                  <a:pt x="738569" y="854583"/>
                  <a:pt x="716280" y="858520"/>
                  <a:pt x="701040" y="868680"/>
                </a:cubicBezTo>
                <a:cubicBezTo>
                  <a:pt x="693047" y="867081"/>
                  <a:pt x="597344" y="851217"/>
                  <a:pt x="579120" y="838200"/>
                </a:cubicBezTo>
                <a:cubicBezTo>
                  <a:pt x="555736" y="821497"/>
                  <a:pt x="536112" y="799680"/>
                  <a:pt x="518160" y="777240"/>
                </a:cubicBezTo>
                <a:cubicBezTo>
                  <a:pt x="495276" y="748635"/>
                  <a:pt x="457200" y="685800"/>
                  <a:pt x="457200" y="685800"/>
                </a:cubicBezTo>
                <a:cubicBezTo>
                  <a:pt x="462280" y="640080"/>
                  <a:pt x="450631" y="589143"/>
                  <a:pt x="472440" y="548640"/>
                </a:cubicBezTo>
                <a:cubicBezTo>
                  <a:pt x="489807" y="516386"/>
                  <a:pt x="533400" y="508000"/>
                  <a:pt x="563880" y="487680"/>
                </a:cubicBezTo>
                <a:cubicBezTo>
                  <a:pt x="675270" y="413420"/>
                  <a:pt x="535211" y="504063"/>
                  <a:pt x="670560" y="426720"/>
                </a:cubicBezTo>
                <a:cubicBezTo>
                  <a:pt x="753281" y="379451"/>
                  <a:pt x="678175" y="408942"/>
                  <a:pt x="762000" y="381000"/>
                </a:cubicBezTo>
                <a:cubicBezTo>
                  <a:pt x="777240" y="365760"/>
                  <a:pt x="788880" y="345747"/>
                  <a:pt x="807720" y="335280"/>
                </a:cubicBezTo>
                <a:cubicBezTo>
                  <a:pt x="913053" y="276762"/>
                  <a:pt x="1128646" y="293326"/>
                  <a:pt x="1203960" y="289560"/>
                </a:cubicBezTo>
                <a:cubicBezTo>
                  <a:pt x="1510870" y="212833"/>
                  <a:pt x="1191541" y="287857"/>
                  <a:pt x="2011680" y="259080"/>
                </a:cubicBezTo>
                <a:cubicBezTo>
                  <a:pt x="2052611" y="257644"/>
                  <a:pt x="2133600" y="243840"/>
                  <a:pt x="2133600" y="243840"/>
                </a:cubicBezTo>
              </a:path>
            </a:pathLst>
          </a:cu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400">
              <a:solidFill>
                <a:srgbClr val="FFFFFF"/>
              </a:solidFill>
            </a:endParaRPr>
          </a:p>
        </p:txBody>
      </p:sp>
      <p:sp>
        <p:nvSpPr>
          <p:cNvPr id="19" name="TextBox 18"/>
          <p:cNvSpPr txBox="1"/>
          <p:nvPr/>
        </p:nvSpPr>
        <p:spPr>
          <a:xfrm>
            <a:off x="2894597" y="3492878"/>
            <a:ext cx="5334281" cy="1323439"/>
          </a:xfrm>
          <a:prstGeom prst="rect">
            <a:avLst/>
          </a:prstGeom>
          <a:noFill/>
        </p:spPr>
        <p:txBody>
          <a:bodyPr wrap="none" rtlCol="0">
            <a:spAutoFit/>
          </a:bodyPr>
          <a:lstStyle/>
          <a:p>
            <a:r>
              <a:rPr lang="en-GB" sz="1600" dirty="0" smtClean="0">
                <a:solidFill>
                  <a:srgbClr val="575A5D"/>
                </a:solidFill>
                <a:latin typeface="Verdana"/>
                <a:cs typeface="+mn-cs"/>
              </a:rPr>
              <a:t>Brit managers often give casual  instructions</a:t>
            </a:r>
          </a:p>
          <a:p>
            <a:pPr marL="742950" lvl="1" indent="-285750">
              <a:buFont typeface="Arial" panose="020B0604020202020204" pitchFamily="34" charset="0"/>
              <a:buChar char="•"/>
            </a:pPr>
            <a:r>
              <a:rPr lang="en-GB" sz="1600" dirty="0" smtClean="0">
                <a:solidFill>
                  <a:srgbClr val="575A5D"/>
                </a:solidFill>
                <a:latin typeface="Verdana"/>
                <a:cs typeface="+mn-cs"/>
              </a:rPr>
              <a:t>quite possibly vague, friendly suggestions </a:t>
            </a:r>
          </a:p>
          <a:p>
            <a:pPr marL="742950" lvl="1" indent="-285750">
              <a:buFont typeface="Arial" panose="020B0604020202020204" pitchFamily="34" charset="0"/>
              <a:buChar char="•"/>
            </a:pPr>
            <a:r>
              <a:rPr lang="en-GB" sz="1600" dirty="0" smtClean="0">
                <a:solidFill>
                  <a:srgbClr val="575A5D"/>
                </a:solidFill>
                <a:latin typeface="Verdana"/>
                <a:cs typeface="+mn-cs"/>
              </a:rPr>
              <a:t>maybe posed as questions</a:t>
            </a:r>
          </a:p>
          <a:p>
            <a:pPr marL="742950" lvl="1" indent="-285750">
              <a:buFont typeface="Arial" panose="020B0604020202020204" pitchFamily="34" charset="0"/>
              <a:buChar char="•"/>
            </a:pPr>
            <a:r>
              <a:rPr lang="en-GB" sz="1600" dirty="0" smtClean="0">
                <a:solidFill>
                  <a:srgbClr val="575A5D"/>
                </a:solidFill>
                <a:latin typeface="Verdana"/>
                <a:cs typeface="+mn-cs"/>
              </a:rPr>
              <a:t>Brits like to be “asked not told”</a:t>
            </a:r>
          </a:p>
          <a:p>
            <a:endParaRPr lang="en-GB" sz="1600" dirty="0">
              <a:solidFill>
                <a:srgbClr val="575A5D"/>
              </a:solidFill>
              <a:latin typeface="Verdana"/>
              <a:cs typeface="+mn-cs"/>
            </a:endParaRPr>
          </a:p>
        </p:txBody>
      </p:sp>
      <p:sp>
        <p:nvSpPr>
          <p:cNvPr id="2" name="TextBox 1"/>
          <p:cNvSpPr txBox="1"/>
          <p:nvPr/>
        </p:nvSpPr>
        <p:spPr>
          <a:xfrm>
            <a:off x="533400" y="1143000"/>
            <a:ext cx="2819400" cy="1323439"/>
          </a:xfrm>
          <a:prstGeom prst="rect">
            <a:avLst/>
          </a:prstGeom>
          <a:noFill/>
        </p:spPr>
        <p:txBody>
          <a:bodyPr wrap="square" rtlCol="0">
            <a:spAutoFit/>
          </a:bodyPr>
          <a:lstStyle/>
          <a:p>
            <a:pPr fontAlgn="auto">
              <a:spcBef>
                <a:spcPts val="0"/>
              </a:spcBef>
              <a:spcAft>
                <a:spcPts val="0"/>
              </a:spcAft>
            </a:pPr>
            <a:r>
              <a:rPr lang="en-GB" sz="1600" dirty="0" smtClean="0">
                <a:solidFill>
                  <a:srgbClr val="575A5D"/>
                </a:solidFill>
                <a:latin typeface="Verdana"/>
                <a:cs typeface="+mn-cs"/>
              </a:rPr>
              <a:t>US boss sets objectives</a:t>
            </a:r>
          </a:p>
          <a:p>
            <a:pPr fontAlgn="auto">
              <a:spcBef>
                <a:spcPts val="0"/>
              </a:spcBef>
              <a:spcAft>
                <a:spcPts val="0"/>
              </a:spcAft>
            </a:pPr>
            <a:r>
              <a:rPr lang="en-GB" sz="1600" dirty="0" smtClean="0">
                <a:solidFill>
                  <a:srgbClr val="575A5D"/>
                </a:solidFill>
                <a:latin typeface="Verdana"/>
                <a:cs typeface="+mn-cs"/>
              </a:rPr>
              <a:t>A B C</a:t>
            </a:r>
          </a:p>
          <a:p>
            <a:pPr fontAlgn="auto">
              <a:spcBef>
                <a:spcPts val="0"/>
              </a:spcBef>
              <a:spcAft>
                <a:spcPts val="0"/>
              </a:spcAft>
            </a:pPr>
            <a:endParaRPr lang="en-GB" sz="1600" dirty="0">
              <a:solidFill>
                <a:srgbClr val="575A5D"/>
              </a:solidFill>
              <a:latin typeface="Verdana"/>
              <a:cs typeface="+mn-cs"/>
            </a:endParaRPr>
          </a:p>
          <a:p>
            <a:pPr fontAlgn="auto">
              <a:spcBef>
                <a:spcPts val="0"/>
              </a:spcBef>
              <a:spcAft>
                <a:spcPts val="0"/>
              </a:spcAft>
            </a:pPr>
            <a:r>
              <a:rPr lang="en-GB" sz="1600" dirty="0" smtClean="0">
                <a:solidFill>
                  <a:srgbClr val="575A5D"/>
                </a:solidFill>
                <a:latin typeface="Verdana"/>
                <a:cs typeface="+mn-cs"/>
              </a:rPr>
              <a:t>…..and “fires up” the team!</a:t>
            </a:r>
            <a:endParaRPr lang="en-GB" sz="1600" dirty="0">
              <a:solidFill>
                <a:srgbClr val="575A5D"/>
              </a:solidFill>
              <a:latin typeface="Verdana"/>
              <a:cs typeface="+mn-cs"/>
            </a:endParaRPr>
          </a:p>
        </p:txBody>
      </p:sp>
      <p:pic>
        <p:nvPicPr>
          <p:cNvPr id="2050"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352800" y="1390650"/>
            <a:ext cx="1371600" cy="13716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5767622" y="1784062"/>
            <a:ext cx="1904176" cy="584775"/>
          </a:xfrm>
          <a:prstGeom prst="rect">
            <a:avLst/>
          </a:prstGeom>
          <a:noFill/>
        </p:spPr>
        <p:txBody>
          <a:bodyPr wrap="none" rtlCol="0">
            <a:spAutoFit/>
          </a:bodyPr>
          <a:lstStyle/>
          <a:p>
            <a:pPr fontAlgn="auto">
              <a:spcBef>
                <a:spcPts val="0"/>
              </a:spcBef>
              <a:spcAft>
                <a:spcPts val="0"/>
              </a:spcAft>
            </a:pPr>
            <a:r>
              <a:rPr lang="en-GB" i="1" dirty="0" smtClean="0">
                <a:solidFill>
                  <a:srgbClr val="575A5D"/>
                </a:solidFill>
                <a:latin typeface="Verdana"/>
                <a:cs typeface="+mn-cs"/>
              </a:rPr>
              <a:t>A B C</a:t>
            </a:r>
          </a:p>
          <a:p>
            <a:pPr fontAlgn="auto">
              <a:spcBef>
                <a:spcPts val="0"/>
              </a:spcBef>
              <a:spcAft>
                <a:spcPts val="0"/>
              </a:spcAft>
            </a:pPr>
            <a:r>
              <a:rPr lang="en-GB" sz="1400" dirty="0" smtClean="0">
                <a:solidFill>
                  <a:srgbClr val="575A5D"/>
                </a:solidFill>
                <a:latin typeface="Verdana"/>
                <a:cs typeface="+mn-cs"/>
              </a:rPr>
              <a:t>Speed in execution</a:t>
            </a:r>
            <a:endParaRPr lang="en-GB" sz="1400" dirty="0">
              <a:solidFill>
                <a:srgbClr val="575A5D"/>
              </a:solidFill>
              <a:latin typeface="Verdana"/>
              <a:cs typeface="+mn-cs"/>
            </a:endParaRPr>
          </a:p>
        </p:txBody>
      </p:sp>
      <p:pic>
        <p:nvPicPr>
          <p:cNvPr id="2051" name="Picture 3"/>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884368" y="0"/>
            <a:ext cx="1091270" cy="77947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181350" y="5079174"/>
            <a:ext cx="3833994" cy="1077218"/>
          </a:xfrm>
          <a:prstGeom prst="rect">
            <a:avLst/>
          </a:prstGeom>
          <a:solidFill>
            <a:schemeClr val="accent4">
              <a:lumMod val="60000"/>
              <a:lumOff val="40000"/>
            </a:schemeClr>
          </a:solidFill>
        </p:spPr>
        <p:txBody>
          <a:bodyPr wrap="square" rtlCol="0">
            <a:spAutoFit/>
          </a:bodyPr>
          <a:lstStyle/>
          <a:p>
            <a:pPr lvl="0"/>
            <a:r>
              <a:rPr lang="en-GB" sz="1600" dirty="0" smtClean="0">
                <a:solidFill>
                  <a:srgbClr val="575A5D"/>
                </a:solidFill>
                <a:latin typeface="Verdana"/>
              </a:rPr>
              <a:t>Strategies </a:t>
            </a:r>
            <a:r>
              <a:rPr lang="en-GB" sz="1600" dirty="0">
                <a:solidFill>
                  <a:srgbClr val="575A5D"/>
                </a:solidFill>
                <a:latin typeface="Verdana"/>
              </a:rPr>
              <a:t>for understanding: </a:t>
            </a:r>
          </a:p>
          <a:p>
            <a:pPr marL="285750" lvl="0" indent="-285750">
              <a:buFont typeface="Arial" panose="020B0604020202020204" pitchFamily="34" charset="0"/>
              <a:buChar char="•"/>
            </a:pPr>
            <a:r>
              <a:rPr lang="en-GB" sz="1600" dirty="0" smtClean="0">
                <a:solidFill>
                  <a:srgbClr val="575A5D"/>
                </a:solidFill>
                <a:latin typeface="Verdana"/>
              </a:rPr>
              <a:t>Speak/read </a:t>
            </a:r>
            <a:r>
              <a:rPr lang="en-GB" sz="1600" dirty="0">
                <a:solidFill>
                  <a:srgbClr val="575A5D"/>
                </a:solidFill>
                <a:latin typeface="Verdana"/>
              </a:rPr>
              <a:t>the real message</a:t>
            </a:r>
          </a:p>
          <a:p>
            <a:pPr marL="285750" lvl="0" indent="-285750">
              <a:buFont typeface="Arial" panose="020B0604020202020204" pitchFamily="34" charset="0"/>
              <a:buChar char="•"/>
            </a:pPr>
            <a:r>
              <a:rPr lang="en-GB" sz="1600" dirty="0">
                <a:solidFill>
                  <a:srgbClr val="575A5D"/>
                </a:solidFill>
                <a:latin typeface="Verdana"/>
              </a:rPr>
              <a:t>Read the body language</a:t>
            </a:r>
          </a:p>
          <a:p>
            <a:pPr marL="285750" lvl="0" indent="-285750">
              <a:buFont typeface="Arial" panose="020B0604020202020204" pitchFamily="34" charset="0"/>
              <a:buChar char="•"/>
            </a:pPr>
            <a:r>
              <a:rPr lang="en-GB" sz="1600" dirty="0">
                <a:solidFill>
                  <a:srgbClr val="575A5D"/>
                </a:solidFill>
                <a:latin typeface="Verdana"/>
              </a:rPr>
              <a:t>Use SMART</a:t>
            </a:r>
          </a:p>
        </p:txBody>
      </p:sp>
    </p:spTree>
    <p:extLst>
      <p:ext uri="{BB962C8B-B14F-4D97-AF65-F5344CB8AC3E}">
        <p14:creationId xmlns:p14="http://schemas.microsoft.com/office/powerpoint/2010/main" val="2728756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2" presetClass="entr" presetSubtype="4" fill="hold" nodeType="clickEffect">
                                  <p:stCondLst>
                                    <p:cond delay="0"/>
                                  </p:stCondLst>
                                  <p:childTnLst>
                                    <p:set>
                                      <p:cBhvr>
                                        <p:cTn id="10" dur="1" fill="hold">
                                          <p:stCondLst>
                                            <p:cond delay="0"/>
                                          </p:stCondLst>
                                        </p:cTn>
                                        <p:tgtEl>
                                          <p:spTgt spid="2050"/>
                                        </p:tgtEl>
                                        <p:attrNameLst>
                                          <p:attrName>style.visibility</p:attrName>
                                        </p:attrNameLst>
                                      </p:cBhvr>
                                      <p:to>
                                        <p:strVal val="visible"/>
                                      </p:to>
                                    </p:set>
                                    <p:anim calcmode="lin" valueType="num">
                                      <p:cBhvr additive="base">
                                        <p:cTn id="11" dur="500" fill="hold"/>
                                        <p:tgtEl>
                                          <p:spTgt spid="2050"/>
                                        </p:tgtEl>
                                        <p:attrNameLst>
                                          <p:attrName>ppt_x</p:attrName>
                                        </p:attrNameLst>
                                      </p:cBhvr>
                                      <p:tavLst>
                                        <p:tav tm="0">
                                          <p:val>
                                            <p:strVal val="#ppt_x"/>
                                          </p:val>
                                        </p:tav>
                                        <p:tav tm="100000">
                                          <p:val>
                                            <p:strVal val="#ppt_x"/>
                                          </p:val>
                                        </p:tav>
                                      </p:tavLst>
                                    </p:anim>
                                    <p:anim calcmode="lin" valueType="num">
                                      <p:cBhvr additive="base">
                                        <p:cTn id="12" dur="500" fill="hold"/>
                                        <p:tgtEl>
                                          <p:spTgt spid="2050"/>
                                        </p:tgtEl>
                                        <p:attrNameLst>
                                          <p:attrName>ppt_y</p:attrName>
                                        </p:attrNameLst>
                                      </p:cBhvr>
                                      <p:tavLst>
                                        <p:tav tm="0">
                                          <p:val>
                                            <p:strVal val="1+#ppt_h/2"/>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circle(in)">
                                      <p:cBhvr>
                                        <p:cTn id="17" dur="2000"/>
                                        <p:tgtEl>
                                          <p:spTgt spid="3"/>
                                        </p:tgtEl>
                                      </p:cBhvr>
                                    </p:animEffect>
                                  </p:childTnLst>
                                </p:cTn>
                              </p:par>
                            </p:childTnLst>
                          </p:cTn>
                        </p:par>
                      </p:childTnLst>
                    </p:cTn>
                  </p:par>
                  <p:par>
                    <p:cTn id="18" fill="hold">
                      <p:stCondLst>
                        <p:cond delay="indefinite"/>
                      </p:stCondLst>
                      <p:childTnLst>
                        <p:par>
                          <p:cTn id="19" fill="hold">
                            <p:stCondLst>
                              <p:cond delay="0"/>
                            </p:stCondLst>
                            <p:childTnLst>
                              <p:par>
                                <p:cTn id="20" presetID="1" presetClass="entr" presetSubtype="0" fill="hold" grpId="0" nodeType="clickEffect">
                                  <p:stCondLst>
                                    <p:cond delay="0"/>
                                  </p:stCondLst>
                                  <p:childTnLst>
                                    <p:set>
                                      <p:cBhvr>
                                        <p:cTn id="21" dur="1" fill="hold">
                                          <p:stCondLst>
                                            <p:cond delay="0"/>
                                          </p:stCondLst>
                                        </p:cTn>
                                        <p:tgtEl>
                                          <p:spTgt spid="18"/>
                                        </p:tgtEl>
                                        <p:attrNameLst>
                                          <p:attrName>style.visibility</p:attrName>
                                        </p:attrNameLst>
                                      </p:cBhvr>
                                      <p:to>
                                        <p:strVal val="visible"/>
                                      </p:to>
                                    </p:set>
                                  </p:childTnLst>
                                </p:cTn>
                              </p:par>
                            </p:childTnLst>
                          </p:cTn>
                        </p:par>
                      </p:childTnLst>
                    </p:cTn>
                  </p:par>
                  <p:par>
                    <p:cTn id="22" fill="hold">
                      <p:stCondLst>
                        <p:cond delay="indefinite"/>
                      </p:stCondLst>
                      <p:childTnLst>
                        <p:par>
                          <p:cTn id="23" fill="hold">
                            <p:stCondLst>
                              <p:cond delay="0"/>
                            </p:stCondLst>
                            <p:childTnLst>
                              <p:par>
                                <p:cTn id="24" presetID="1" presetClass="entr" presetSubtype="0" fill="hold" nodeType="clickEffect">
                                  <p:stCondLst>
                                    <p:cond delay="0"/>
                                  </p:stCondLst>
                                  <p:childTnLst>
                                    <p:set>
                                      <p:cBhvr>
                                        <p:cTn id="25" dur="1" fill="hold">
                                          <p:stCondLst>
                                            <p:cond delay="0"/>
                                          </p:stCondLst>
                                        </p:cTn>
                                        <p:tgtEl>
                                          <p:spTgt spid="19">
                                            <p:txEl>
                                              <p:pRg st="0" end="0"/>
                                            </p:txEl>
                                          </p:spTgt>
                                        </p:tgtEl>
                                        <p:attrNameLst>
                                          <p:attrName>style.visibility</p:attrName>
                                        </p:attrNameLst>
                                      </p:cBhvr>
                                      <p:to>
                                        <p:strVal val="visible"/>
                                      </p:to>
                                    </p:set>
                                  </p:childTnLst>
                                </p:cTn>
                              </p:par>
                              <p:par>
                                <p:cTn id="26" presetID="1" presetClass="entr" presetSubtype="0" fill="hold" nodeType="withEffect">
                                  <p:stCondLst>
                                    <p:cond delay="0"/>
                                  </p:stCondLst>
                                  <p:childTnLst>
                                    <p:set>
                                      <p:cBhvr>
                                        <p:cTn id="27" dur="1" fill="hold">
                                          <p:stCondLst>
                                            <p:cond delay="0"/>
                                          </p:stCondLst>
                                        </p:cTn>
                                        <p:tgtEl>
                                          <p:spTgt spid="19">
                                            <p:txEl>
                                              <p:pRg st="1" end="1"/>
                                            </p:txEl>
                                          </p:spTgt>
                                        </p:tgtEl>
                                        <p:attrNameLst>
                                          <p:attrName>style.visibility</p:attrName>
                                        </p:attrNameLst>
                                      </p:cBhvr>
                                      <p:to>
                                        <p:strVal val="visible"/>
                                      </p:to>
                                    </p:set>
                                  </p:childTnLst>
                                </p:cTn>
                              </p:par>
                              <p:par>
                                <p:cTn id="28" presetID="1" presetClass="entr" presetSubtype="0" fill="hold" nodeType="withEffect">
                                  <p:stCondLst>
                                    <p:cond delay="0"/>
                                  </p:stCondLst>
                                  <p:childTnLst>
                                    <p:set>
                                      <p:cBhvr>
                                        <p:cTn id="29" dur="1" fill="hold">
                                          <p:stCondLst>
                                            <p:cond delay="0"/>
                                          </p:stCondLst>
                                        </p:cTn>
                                        <p:tgtEl>
                                          <p:spTgt spid="19">
                                            <p:txEl>
                                              <p:pRg st="2" end="2"/>
                                            </p:txEl>
                                          </p:spTgt>
                                        </p:tgtEl>
                                        <p:attrNameLst>
                                          <p:attrName>style.visibility</p:attrName>
                                        </p:attrNameLst>
                                      </p:cBhvr>
                                      <p:to>
                                        <p:strVal val="visible"/>
                                      </p:to>
                                    </p:set>
                                  </p:childTnLst>
                                </p:cTn>
                              </p:par>
                              <p:par>
                                <p:cTn id="30" presetID="1" presetClass="entr" presetSubtype="0" fill="hold" nodeType="withEffect">
                                  <p:stCondLst>
                                    <p:cond delay="0"/>
                                  </p:stCondLst>
                                  <p:childTnLst>
                                    <p:set>
                                      <p:cBhvr>
                                        <p:cTn id="31" dur="1" fill="hold">
                                          <p:stCondLst>
                                            <p:cond delay="0"/>
                                          </p:stCondLst>
                                        </p:cTn>
                                        <p:tgtEl>
                                          <p:spTgt spid="19">
                                            <p:txEl>
                                              <p:pRg st="3" end="3"/>
                                            </p:txEl>
                                          </p:spTgt>
                                        </p:tgtEl>
                                        <p:attrNameLst>
                                          <p:attrName>style.visibility</p:attrName>
                                        </p:attrNameLst>
                                      </p:cBhvr>
                                      <p:to>
                                        <p:strVal val="visible"/>
                                      </p:to>
                                    </p:set>
                                  </p:childTnLst>
                                </p:cTn>
                              </p:par>
                            </p:childTnLst>
                          </p:cTn>
                        </p:par>
                      </p:childTnLst>
                    </p:cTn>
                  </p:par>
                  <p:par>
                    <p:cTn id="32" fill="hold">
                      <p:stCondLst>
                        <p:cond delay="indefinite"/>
                      </p:stCondLst>
                      <p:childTnLst>
                        <p:par>
                          <p:cTn id="33" fill="hold">
                            <p:stCondLst>
                              <p:cond delay="0"/>
                            </p:stCondLst>
                            <p:childTnLst>
                              <p:par>
                                <p:cTn id="34" presetID="2" presetClass="entr" presetSubtype="4" fill="hold" grpId="0" nodeType="clickEffect">
                                  <p:stCondLst>
                                    <p:cond delay="0"/>
                                  </p:stCondLst>
                                  <p:childTnLst>
                                    <p:set>
                                      <p:cBhvr>
                                        <p:cTn id="35" dur="1" fill="hold">
                                          <p:stCondLst>
                                            <p:cond delay="0"/>
                                          </p:stCondLst>
                                        </p:cTn>
                                        <p:tgtEl>
                                          <p:spTgt spid="4"/>
                                        </p:tgtEl>
                                        <p:attrNameLst>
                                          <p:attrName>style.visibility</p:attrName>
                                        </p:attrNameLst>
                                      </p:cBhvr>
                                      <p:to>
                                        <p:strVal val="visible"/>
                                      </p:to>
                                    </p:set>
                                    <p:anim calcmode="lin" valueType="num">
                                      <p:cBhvr additive="base">
                                        <p:cTn id="36" dur="500" fill="hold"/>
                                        <p:tgtEl>
                                          <p:spTgt spid="4"/>
                                        </p:tgtEl>
                                        <p:attrNameLst>
                                          <p:attrName>ppt_x</p:attrName>
                                        </p:attrNameLst>
                                      </p:cBhvr>
                                      <p:tavLst>
                                        <p:tav tm="0">
                                          <p:val>
                                            <p:strVal val="#ppt_x"/>
                                          </p:val>
                                        </p:tav>
                                        <p:tav tm="100000">
                                          <p:val>
                                            <p:strVal val="#ppt_x"/>
                                          </p:val>
                                        </p:tav>
                                      </p:tavLst>
                                    </p:anim>
                                    <p:anim calcmode="lin" valueType="num">
                                      <p:cBhvr additive="base">
                                        <p:cTn id="37"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p:bldP spid="3" grpId="0"/>
      <p:bldP spid="4"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2"/>
          <p:cNvSpPr>
            <a:spLocks noGrp="1" noChangeArrowheads="1"/>
          </p:cNvSpPr>
          <p:nvPr>
            <p:ph type="title"/>
          </p:nvPr>
        </p:nvSpPr>
        <p:spPr>
          <a:xfrm>
            <a:off x="210253" y="-28922"/>
            <a:ext cx="8229600" cy="914400"/>
          </a:xfrm>
        </p:spPr>
        <p:txBody>
          <a:bodyPr>
            <a:normAutofit/>
          </a:bodyPr>
          <a:lstStyle/>
          <a:p>
            <a:r>
              <a:rPr lang="en-US" sz="3200" dirty="0">
                <a:solidFill>
                  <a:srgbClr val="2C7476"/>
                </a:solidFill>
                <a:latin typeface="Verdana" panose="020B0604030504040204" pitchFamily="34" charset="0"/>
                <a:ea typeface="Verdana" panose="020B0604030504040204" pitchFamily="34" charset="0"/>
                <a:cs typeface="Verdana" panose="020B0604030504040204" pitchFamily="34" charset="0"/>
              </a:rPr>
              <a:t> </a:t>
            </a:r>
            <a:r>
              <a:rPr lang="en-US"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“Persuasion” not  “Command”</a:t>
            </a:r>
          </a:p>
        </p:txBody>
      </p:sp>
      <p:sp>
        <p:nvSpPr>
          <p:cNvPr id="4" name="Rectangle 3"/>
          <p:cNvSpPr/>
          <p:nvPr/>
        </p:nvSpPr>
        <p:spPr>
          <a:xfrm>
            <a:off x="457200" y="1524000"/>
            <a:ext cx="8458200" cy="4524315"/>
          </a:xfrm>
          <a:prstGeom prst="rect">
            <a:avLst/>
          </a:prstGeom>
        </p:spPr>
        <p:txBody>
          <a:bodyPr wrap="square">
            <a:spAutoFit/>
          </a:bodyPr>
          <a:lstStyle/>
          <a:p>
            <a:pPr marL="342900" lvl="0" indent="-342900">
              <a:buFont typeface="Arial" panose="020B0604020202020204" pitchFamily="34" charset="0"/>
              <a:buChar char="•"/>
            </a:pPr>
            <a:r>
              <a:rPr lang="en-GB" sz="2400" dirty="0">
                <a:solidFill>
                  <a:srgbClr val="575A5D"/>
                </a:solidFill>
                <a:latin typeface="Calibri"/>
              </a:rPr>
              <a:t>Language in emails and memos should not be too direct</a:t>
            </a:r>
          </a:p>
          <a:p>
            <a:pPr marL="342900" lvl="0" indent="-342900">
              <a:buFont typeface="Arial" panose="020B0604020202020204" pitchFamily="34" charset="0"/>
              <a:buChar char="•"/>
            </a:pPr>
            <a:r>
              <a:rPr lang="en-GB" sz="2400" dirty="0">
                <a:solidFill>
                  <a:srgbClr val="575A5D"/>
                </a:solidFill>
                <a:latin typeface="Calibri"/>
              </a:rPr>
              <a:t>Presentations: low key with a bit of humour</a:t>
            </a:r>
          </a:p>
          <a:p>
            <a:pPr marL="342900" indent="-342900">
              <a:buFont typeface="Arial" panose="020B0604020202020204" pitchFamily="34" charset="0"/>
              <a:buChar char="•"/>
            </a:pPr>
            <a:endParaRPr lang="en-GB" sz="2400" dirty="0" smtClean="0">
              <a:solidFill>
                <a:srgbClr val="575A5D"/>
              </a:solidFill>
              <a:latin typeface="Calibri"/>
            </a:endParaRPr>
          </a:p>
          <a:p>
            <a:pPr marL="342900" indent="-342900">
              <a:buFont typeface="Arial" panose="020B0604020202020204" pitchFamily="34" charset="0"/>
              <a:buChar char="•"/>
            </a:pPr>
            <a:endParaRPr lang="en-GB" sz="2400" dirty="0">
              <a:solidFill>
                <a:srgbClr val="575A5D"/>
              </a:solidFill>
              <a:latin typeface="Calibri"/>
            </a:endParaRPr>
          </a:p>
          <a:p>
            <a:pPr marL="342900" indent="-342900">
              <a:buFont typeface="Arial" panose="020B0604020202020204" pitchFamily="34" charset="0"/>
              <a:buChar char="•"/>
            </a:pPr>
            <a:r>
              <a:rPr lang="en-GB" sz="2400" dirty="0" smtClean="0">
                <a:solidFill>
                  <a:srgbClr val="575A5D"/>
                </a:solidFill>
                <a:latin typeface="Calibri"/>
              </a:rPr>
              <a:t>Set and agree </a:t>
            </a:r>
            <a:r>
              <a:rPr lang="en-GB" sz="2400" dirty="0">
                <a:solidFill>
                  <a:srgbClr val="575A5D"/>
                </a:solidFill>
                <a:latin typeface="Calibri"/>
              </a:rPr>
              <a:t>the </a:t>
            </a:r>
            <a:r>
              <a:rPr lang="en-GB" sz="2400" dirty="0" smtClean="0">
                <a:solidFill>
                  <a:srgbClr val="575A5D"/>
                </a:solidFill>
                <a:latin typeface="Calibri"/>
              </a:rPr>
              <a:t>context – “Why”</a:t>
            </a:r>
            <a:endParaRPr lang="en-GB" sz="2400" dirty="0">
              <a:solidFill>
                <a:srgbClr val="575A5D"/>
              </a:solidFill>
              <a:latin typeface="Calibri"/>
            </a:endParaRPr>
          </a:p>
          <a:p>
            <a:pPr marL="342900" indent="-342900">
              <a:buFont typeface="Arial" panose="020B0604020202020204" pitchFamily="34" charset="0"/>
              <a:buChar char="•"/>
            </a:pPr>
            <a:r>
              <a:rPr lang="en-GB" sz="2400" dirty="0" smtClean="0">
                <a:solidFill>
                  <a:srgbClr val="575A5D"/>
                </a:solidFill>
                <a:latin typeface="Calibri"/>
              </a:rPr>
              <a:t>Assuming general goodwill, commitment and </a:t>
            </a:r>
            <a:r>
              <a:rPr lang="en-GB" sz="2400" i="1" dirty="0" smtClean="0">
                <a:solidFill>
                  <a:srgbClr val="575A5D"/>
                </a:solidFill>
                <a:latin typeface="Calibri"/>
              </a:rPr>
              <a:t>psychological equality </a:t>
            </a:r>
            <a:r>
              <a:rPr lang="en-GB" sz="2400" dirty="0" smtClean="0">
                <a:solidFill>
                  <a:srgbClr val="575A5D"/>
                </a:solidFill>
                <a:latin typeface="Calibri"/>
              </a:rPr>
              <a:t>can often work well</a:t>
            </a:r>
          </a:p>
          <a:p>
            <a:pPr marL="342900" lvl="0" indent="-342900">
              <a:buFont typeface="Arial" panose="020B0604020202020204" pitchFamily="34" charset="0"/>
              <a:buChar char="•"/>
            </a:pPr>
            <a:r>
              <a:rPr lang="en-GB" sz="2400" dirty="0" smtClean="0">
                <a:solidFill>
                  <a:srgbClr val="575A5D"/>
                </a:solidFill>
                <a:latin typeface="Calibri"/>
              </a:rPr>
              <a:t>Train people to be specific about what they want – “What, where, when”…..but try and leave space for the “How”</a:t>
            </a:r>
          </a:p>
          <a:p>
            <a:pPr marL="342900" lvl="0" indent="-342900">
              <a:buFont typeface="Arial" panose="020B0604020202020204" pitchFamily="34" charset="0"/>
              <a:buChar char="•"/>
            </a:pPr>
            <a:r>
              <a:rPr lang="en-GB" sz="2400" dirty="0" smtClean="0">
                <a:solidFill>
                  <a:srgbClr val="575A5D"/>
                </a:solidFill>
                <a:latin typeface="Calibri"/>
              </a:rPr>
              <a:t>Don’t be fooled by understatement or other British English colloquial language habits </a:t>
            </a:r>
          </a:p>
          <a:p>
            <a:pPr marL="342900" lvl="0" indent="-342900">
              <a:buFont typeface="Arial" panose="020B0604020202020204" pitchFamily="34" charset="0"/>
              <a:buChar char="•"/>
            </a:pPr>
            <a:endParaRPr lang="en-GB" sz="2400" dirty="0">
              <a:solidFill>
                <a:srgbClr val="575A5D"/>
              </a:solidFill>
              <a:latin typeface="Calibri"/>
            </a:endParaRPr>
          </a:p>
        </p:txBody>
      </p:sp>
      <p:pic>
        <p:nvPicPr>
          <p:cNvPr id="5122" name="Picture 2" descr="https://encrypted-tbn2.gstatic.com/images?q=tbn:ANd9GcRbjqGsrwzqeDuWjSQA0M6dmbbzmfqGO0sIdCL0GgUnSDKDg7J2Gw"/>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780306" y="76200"/>
            <a:ext cx="1366322" cy="1447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5763872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A9A47A-F944-4E6E-A29F-CCCA83C4CC8D}" type="slidenum">
              <a:rPr lang="en-GB" smtClean="0">
                <a:latin typeface="Verdana" pitchFamily="34" charset="0"/>
              </a:rPr>
              <a:pPr eaLnBrk="1" hangingPunct="1"/>
              <a:t>13</a:t>
            </a:fld>
            <a:endParaRPr lang="en-GB" dirty="0" smtClean="0">
              <a:latin typeface="Verdana" pitchFamily="34" charset="0"/>
            </a:endParaRPr>
          </a:p>
        </p:txBody>
      </p:sp>
      <p:sp>
        <p:nvSpPr>
          <p:cNvPr id="13315" name="Rectangle 2"/>
          <p:cNvSpPr>
            <a:spLocks noGrp="1" noChangeArrowheads="1"/>
          </p:cNvSpPr>
          <p:nvPr>
            <p:ph type="title"/>
          </p:nvPr>
        </p:nvSpPr>
        <p:spPr>
          <a:xfrm>
            <a:off x="16024" y="-243408"/>
            <a:ext cx="9110108" cy="1235873"/>
          </a:xfrm>
        </p:spPr>
        <p:txBody>
          <a:bodyPr>
            <a:noAutofit/>
          </a:bodyPr>
          <a:lstStyle/>
          <a:p>
            <a:pPr eaLnBrk="1" hangingPunct="1"/>
            <a:r>
              <a:rPr lang="en-GB" sz="2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People organised with no gaps and no overlaps” </a:t>
            </a:r>
          </a:p>
        </p:txBody>
      </p:sp>
      <p:sp>
        <p:nvSpPr>
          <p:cNvPr id="13316" name="Rectangle 3"/>
          <p:cNvSpPr>
            <a:spLocks noGrp="1" noChangeArrowheads="1"/>
          </p:cNvSpPr>
          <p:nvPr>
            <p:ph type="body" idx="1"/>
          </p:nvPr>
        </p:nvSpPr>
        <p:spPr>
          <a:xfrm>
            <a:off x="152400" y="1143000"/>
            <a:ext cx="8991600" cy="5715000"/>
          </a:xfrm>
        </p:spPr>
        <p:txBody>
          <a:bodyPr>
            <a:normAutofit/>
          </a:bodyPr>
          <a:lstStyle/>
          <a:p>
            <a:pPr lvl="1">
              <a:lnSpc>
                <a:spcPct val="90000"/>
              </a:lnSpc>
            </a:pPr>
            <a:endParaRPr lang="en-GB" sz="2700" dirty="0"/>
          </a:p>
          <a:p>
            <a:pPr lvl="1">
              <a:lnSpc>
                <a:spcPct val="90000"/>
              </a:lnSpc>
            </a:pPr>
            <a:endParaRPr lang="en-GB" sz="2700" dirty="0" smtClean="0"/>
          </a:p>
          <a:p>
            <a:pPr>
              <a:lnSpc>
                <a:spcPct val="90000"/>
              </a:lnSpc>
            </a:pPr>
            <a:endParaRPr lang="en-GB" sz="2800" dirty="0" smtClean="0"/>
          </a:p>
          <a:p>
            <a:pPr eaLnBrk="1" hangingPunct="1">
              <a:lnSpc>
                <a:spcPct val="90000"/>
              </a:lnSpc>
            </a:pPr>
            <a:endParaRPr lang="en-GB" sz="2800" dirty="0" smtClean="0"/>
          </a:p>
          <a:p>
            <a:pPr eaLnBrk="1" hangingPunct="1">
              <a:lnSpc>
                <a:spcPct val="90000"/>
              </a:lnSpc>
            </a:pPr>
            <a:endParaRPr lang="en-GB" sz="2800" dirty="0" smtClean="0"/>
          </a:p>
          <a:p>
            <a:pPr eaLnBrk="1" hangingPunct="1">
              <a:lnSpc>
                <a:spcPct val="90000"/>
              </a:lnSpc>
              <a:buFontTx/>
              <a:buNone/>
            </a:pPr>
            <a:endParaRPr lang="en-GB" sz="2800" dirty="0" smtClean="0"/>
          </a:p>
          <a:p>
            <a:pPr eaLnBrk="1" hangingPunct="1">
              <a:lnSpc>
                <a:spcPct val="90000"/>
              </a:lnSpc>
            </a:pPr>
            <a:endParaRPr lang="en-GB" sz="2800" dirty="0" smtClean="0"/>
          </a:p>
          <a:p>
            <a:pPr eaLnBrk="1" hangingPunct="1">
              <a:lnSpc>
                <a:spcPct val="90000"/>
              </a:lnSpc>
            </a:pPr>
            <a:endParaRPr lang="en-GB" sz="2800" dirty="0" smtClean="0"/>
          </a:p>
        </p:txBody>
      </p:sp>
      <p:pic>
        <p:nvPicPr>
          <p:cNvPr id="1026" name="Picture 2" descr="C:\Users\Martin Bartholomew\Dropbox\MFB Data\CC Management Graffiti\Various material for individual snippets\IMG_20150611_0001 (4).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195736" y="715465"/>
            <a:ext cx="4304439" cy="5991941"/>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3292737" y="715466"/>
            <a:ext cx="1353256" cy="553998"/>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Mission:</a:t>
            </a:r>
          </a:p>
          <a:p>
            <a:r>
              <a:rPr lang="en-GB" sz="1000" dirty="0" smtClean="0">
                <a:latin typeface="Verdana" panose="020B0604030504040204" pitchFamily="34" charset="0"/>
                <a:ea typeface="Verdana" panose="020B0604030504040204" pitchFamily="34" charset="0"/>
                <a:cs typeface="Verdana" panose="020B0604030504040204" pitchFamily="34" charset="0"/>
              </a:rPr>
              <a:t>Why are we here?</a:t>
            </a:r>
          </a:p>
          <a:p>
            <a:r>
              <a:rPr lang="en-GB" sz="1000" dirty="0" smtClean="0">
                <a:latin typeface="Verdana" panose="020B0604030504040204" pitchFamily="34" charset="0"/>
                <a:ea typeface="Verdana" panose="020B0604030504040204" pitchFamily="34" charset="0"/>
                <a:cs typeface="Verdana" panose="020B0604030504040204" pitchFamily="34" charset="0"/>
              </a:rPr>
              <a:t>What do we do?</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4" name="TextBox 3"/>
          <p:cNvSpPr txBox="1"/>
          <p:nvPr/>
        </p:nvSpPr>
        <p:spPr>
          <a:xfrm>
            <a:off x="2535140" y="1884894"/>
            <a:ext cx="1515194" cy="553998"/>
          </a:xfrm>
          <a:prstGeom prst="rect">
            <a:avLst/>
          </a:prstGeom>
          <a:noFill/>
        </p:spPr>
        <p:txBody>
          <a:bodyPr wrap="squar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Objective Function:</a:t>
            </a:r>
          </a:p>
          <a:p>
            <a:r>
              <a:rPr lang="en-GB" sz="1000" dirty="0" smtClean="0">
                <a:latin typeface="Verdana" panose="020B0604030504040204" pitchFamily="34" charset="0"/>
                <a:ea typeface="Verdana" panose="020B0604030504040204" pitchFamily="34" charset="0"/>
                <a:cs typeface="Verdana" panose="020B0604030504040204" pitchFamily="34" charset="0"/>
              </a:rPr>
              <a:t>How do we do it? </a:t>
            </a:r>
          </a:p>
          <a:p>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5" name="TextBox 4"/>
          <p:cNvSpPr txBox="1"/>
          <p:nvPr/>
        </p:nvSpPr>
        <p:spPr>
          <a:xfrm>
            <a:off x="235801" y="3890201"/>
            <a:ext cx="1656184" cy="1231106"/>
          </a:xfrm>
          <a:prstGeom prst="rect">
            <a:avLst/>
          </a:prstGeom>
          <a:noFill/>
        </p:spPr>
        <p:txBody>
          <a:bodyPr wrap="square" rtlCol="0">
            <a:spAutoFit/>
          </a:bodyPr>
          <a:lstStyle/>
          <a:p>
            <a:r>
              <a:rPr lang="en-GB" sz="800"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“We set &amp; monitor our business objectives and run the company to create products for our selected markets, sell and deliver those products, and provide customer service.”</a:t>
            </a:r>
          </a:p>
          <a:p>
            <a:endParaRPr lang="en-GB" dirty="0"/>
          </a:p>
        </p:txBody>
      </p:sp>
      <p:cxnSp>
        <p:nvCxnSpPr>
          <p:cNvPr id="7" name="Straight Arrow Connector 6"/>
          <p:cNvCxnSpPr/>
          <p:nvPr/>
        </p:nvCxnSpPr>
        <p:spPr>
          <a:xfrm flipV="1">
            <a:off x="1619672" y="2484063"/>
            <a:ext cx="1512168" cy="1419674"/>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5100382" y="1037272"/>
            <a:ext cx="1478290" cy="400110"/>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People: </a:t>
            </a:r>
          </a:p>
          <a:p>
            <a:r>
              <a:rPr lang="en-GB" sz="1000" dirty="0" smtClean="0">
                <a:latin typeface="Verdana" panose="020B0604030504040204" pitchFamily="34" charset="0"/>
                <a:ea typeface="Verdana" panose="020B0604030504040204" pitchFamily="34" charset="0"/>
                <a:cs typeface="Verdana" panose="020B0604030504040204" pitchFamily="34" charset="0"/>
              </a:rPr>
              <a:t>Who’s on the team?</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0" name="TextBox 9"/>
          <p:cNvSpPr txBox="1"/>
          <p:nvPr/>
        </p:nvSpPr>
        <p:spPr>
          <a:xfrm>
            <a:off x="2314088" y="3300557"/>
            <a:ext cx="1969879" cy="2077492"/>
          </a:xfrm>
          <a:prstGeom prst="rect">
            <a:avLst/>
          </a:prstGeom>
          <a:noFill/>
        </p:spPr>
        <p:txBody>
          <a:bodyPr wrap="squar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More detail:</a:t>
            </a:r>
          </a:p>
          <a:p>
            <a:r>
              <a:rPr lang="en-GB" sz="1000" dirty="0" smtClean="0">
                <a:latin typeface="Verdana" panose="020B0604030504040204" pitchFamily="34" charset="0"/>
                <a:ea typeface="Verdana" panose="020B0604030504040204" pitchFamily="34" charset="0"/>
                <a:cs typeface="Verdana" panose="020B0604030504040204" pitchFamily="34" charset="0"/>
              </a:rPr>
              <a:t>(start with a verb)</a:t>
            </a:r>
          </a:p>
          <a:p>
            <a:endParaRPr lang="en-GB" sz="1000" dirty="0">
              <a:latin typeface="Verdana" panose="020B0604030504040204" pitchFamily="34" charset="0"/>
              <a:ea typeface="Verdana" panose="020B0604030504040204" pitchFamily="34" charset="0"/>
              <a:cs typeface="Verdana" panose="020B0604030504040204" pitchFamily="34" charset="0"/>
            </a:endParaRPr>
          </a:p>
          <a:p>
            <a:r>
              <a:rPr lang="en-GB" sz="900" dirty="0" smtClean="0">
                <a:latin typeface="Verdana" panose="020B0604030504040204" pitchFamily="34" charset="0"/>
                <a:ea typeface="Verdana" panose="020B0604030504040204" pitchFamily="34" charset="0"/>
                <a:cs typeface="Verdana" panose="020B0604030504040204" pitchFamily="34" charset="0"/>
              </a:rPr>
              <a:t>Below each of these</a:t>
            </a:r>
          </a:p>
          <a:p>
            <a:r>
              <a:rPr lang="en-GB" sz="900" dirty="0" smtClean="0">
                <a:latin typeface="Verdana" panose="020B0604030504040204" pitchFamily="34" charset="0"/>
                <a:ea typeface="Verdana" panose="020B0604030504040204" pitchFamily="34" charset="0"/>
                <a:cs typeface="Verdana" panose="020B0604030504040204" pitchFamily="34" charset="0"/>
              </a:rPr>
              <a:t> main headings you </a:t>
            </a:r>
          </a:p>
          <a:p>
            <a:r>
              <a:rPr lang="en-GB" sz="900" dirty="0" smtClean="0">
                <a:latin typeface="Verdana" panose="020B0604030504040204" pitchFamily="34" charset="0"/>
                <a:ea typeface="Verdana" panose="020B0604030504040204" pitchFamily="34" charset="0"/>
                <a:cs typeface="Verdana" panose="020B0604030504040204" pitchFamily="34" charset="0"/>
              </a:rPr>
              <a:t>can put more detail.</a:t>
            </a:r>
          </a:p>
          <a:p>
            <a:endParaRPr lang="en-GB" sz="900" dirty="0">
              <a:latin typeface="Verdana" panose="020B0604030504040204" pitchFamily="34" charset="0"/>
              <a:ea typeface="Verdana" panose="020B0604030504040204" pitchFamily="34" charset="0"/>
              <a:cs typeface="Verdana" panose="020B0604030504040204" pitchFamily="34" charset="0"/>
            </a:endParaRPr>
          </a:p>
          <a:p>
            <a:r>
              <a:rPr lang="en-GB" sz="900" dirty="0" smtClean="0">
                <a:latin typeface="Verdana" panose="020B0604030504040204" pitchFamily="34" charset="0"/>
                <a:ea typeface="Verdana" panose="020B0604030504040204" pitchFamily="34" charset="0"/>
                <a:cs typeface="Verdana" panose="020B0604030504040204" pitchFamily="34" charset="0"/>
              </a:rPr>
              <a:t>E.g.</a:t>
            </a:r>
          </a:p>
          <a:p>
            <a:endParaRPr lang="en-GB" sz="900" dirty="0" smtClean="0">
              <a:latin typeface="Verdana" panose="020B0604030504040204" pitchFamily="34" charset="0"/>
              <a:ea typeface="Verdana" panose="020B0604030504040204" pitchFamily="34" charset="0"/>
              <a:cs typeface="Verdana" panose="020B0604030504040204" pitchFamily="34" charset="0"/>
            </a:endParaRPr>
          </a:p>
          <a:p>
            <a:r>
              <a:rPr lang="en-GB" sz="900" dirty="0" smtClean="0">
                <a:latin typeface="Verdana" panose="020B0604030504040204" pitchFamily="34" charset="0"/>
                <a:ea typeface="Verdana" panose="020B0604030504040204" pitchFamily="34" charset="0"/>
                <a:cs typeface="Verdana" panose="020B0604030504040204" pitchFamily="34" charset="0"/>
              </a:rPr>
              <a:t>6. Support the Company</a:t>
            </a:r>
          </a:p>
          <a:p>
            <a:r>
              <a:rPr lang="en-GB" sz="900" dirty="0" smtClean="0">
                <a:latin typeface="Verdana" panose="020B0604030504040204" pitchFamily="34" charset="0"/>
                <a:ea typeface="Verdana" panose="020B0604030504040204" pitchFamily="34" charset="0"/>
                <a:cs typeface="Verdana" panose="020B0604030504040204" pitchFamily="34" charset="0"/>
              </a:rPr>
              <a:t>6.1 Provide accounting</a:t>
            </a:r>
          </a:p>
          <a:p>
            <a:r>
              <a:rPr lang="en-GB" sz="900" dirty="0" smtClean="0">
                <a:latin typeface="Verdana" panose="020B0604030504040204" pitchFamily="34" charset="0"/>
                <a:ea typeface="Verdana" panose="020B0604030504040204" pitchFamily="34" charset="0"/>
                <a:cs typeface="Verdana" panose="020B0604030504040204" pitchFamily="34" charset="0"/>
              </a:rPr>
              <a:t>6.2 Support human resources</a:t>
            </a:r>
          </a:p>
          <a:p>
            <a:r>
              <a:rPr lang="en-GB" sz="900" dirty="0" smtClean="0">
                <a:latin typeface="Verdana" panose="020B0604030504040204" pitchFamily="34" charset="0"/>
                <a:ea typeface="Verdana" panose="020B0604030504040204" pitchFamily="34" charset="0"/>
                <a:cs typeface="Verdana" panose="020B0604030504040204" pitchFamily="34" charset="0"/>
              </a:rPr>
              <a:t>6.3 Provide IT</a:t>
            </a:r>
          </a:p>
          <a:p>
            <a:r>
              <a:rPr lang="en-GB" sz="900" dirty="0" smtClean="0">
                <a:latin typeface="Verdana" panose="020B0604030504040204" pitchFamily="34" charset="0"/>
                <a:ea typeface="Verdana" panose="020B0604030504040204" pitchFamily="34" charset="0"/>
                <a:cs typeface="Verdana" panose="020B0604030504040204" pitchFamily="34" charset="0"/>
              </a:rPr>
              <a:t>6.4 Provide facilities</a:t>
            </a:r>
          </a:p>
        </p:txBody>
      </p:sp>
      <p:sp>
        <p:nvSpPr>
          <p:cNvPr id="11" name="TextBox 10"/>
          <p:cNvSpPr txBox="1"/>
          <p:nvPr/>
        </p:nvSpPr>
        <p:spPr>
          <a:xfrm>
            <a:off x="4437338" y="3327375"/>
            <a:ext cx="692658" cy="461665"/>
          </a:xfrm>
          <a:prstGeom prst="rect">
            <a:avLst/>
          </a:prstGeom>
          <a:noFill/>
        </p:spPr>
        <p:txBody>
          <a:bodyPr wrap="squar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Set &amp; monitor Strategy</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2" name="TextBox 11"/>
          <p:cNvSpPr txBox="1"/>
          <p:nvPr/>
        </p:nvSpPr>
        <p:spPr>
          <a:xfrm>
            <a:off x="4437338" y="3791084"/>
            <a:ext cx="692658" cy="584775"/>
          </a:xfrm>
          <a:prstGeom prst="rect">
            <a:avLst/>
          </a:prstGeom>
          <a:noFill/>
        </p:spPr>
        <p:txBody>
          <a:bodyPr wrap="squar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Scan markets &amp; create products</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3" name="TextBox 12"/>
          <p:cNvSpPr txBox="1"/>
          <p:nvPr/>
        </p:nvSpPr>
        <p:spPr>
          <a:xfrm>
            <a:off x="4472571" y="4375858"/>
            <a:ext cx="635722" cy="338554"/>
          </a:xfrm>
          <a:prstGeom prst="rect">
            <a:avLst/>
          </a:prstGeom>
          <a:noFill/>
        </p:spPr>
        <p:txBody>
          <a:bodyPr wrap="squar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Obtain orders</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4" name="TextBox 13"/>
          <p:cNvSpPr txBox="1"/>
          <p:nvPr/>
        </p:nvSpPr>
        <p:spPr>
          <a:xfrm>
            <a:off x="4478476" y="4760748"/>
            <a:ext cx="710826" cy="461665"/>
          </a:xfrm>
          <a:prstGeom prst="rect">
            <a:avLst/>
          </a:prstGeom>
          <a:noFill/>
        </p:spPr>
        <p:txBody>
          <a:bodyPr wrap="squar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Deliver sold products</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5" name="TextBox 14"/>
          <p:cNvSpPr txBox="1"/>
          <p:nvPr/>
        </p:nvSpPr>
        <p:spPr>
          <a:xfrm>
            <a:off x="4486386" y="5234420"/>
            <a:ext cx="702915" cy="461665"/>
          </a:xfrm>
          <a:prstGeom prst="rect">
            <a:avLst/>
          </a:prstGeom>
          <a:noFill/>
        </p:spPr>
        <p:txBody>
          <a:bodyPr wrap="squar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Provide customer service</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6" name="TextBox 15"/>
          <p:cNvSpPr txBox="1"/>
          <p:nvPr/>
        </p:nvSpPr>
        <p:spPr>
          <a:xfrm>
            <a:off x="4486385" y="5698737"/>
            <a:ext cx="702915" cy="461665"/>
          </a:xfrm>
          <a:prstGeom prst="rect">
            <a:avLst/>
          </a:prstGeom>
          <a:noFill/>
        </p:spPr>
        <p:txBody>
          <a:bodyPr wrap="squar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Support the Company</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7" name="TextBox 16"/>
          <p:cNvSpPr txBox="1"/>
          <p:nvPr/>
        </p:nvSpPr>
        <p:spPr>
          <a:xfrm>
            <a:off x="7381573" y="1731006"/>
            <a:ext cx="1683474" cy="707886"/>
          </a:xfrm>
          <a:prstGeom prst="rect">
            <a:avLst/>
          </a:prstGeom>
          <a:noFill/>
        </p:spPr>
        <p:txBody>
          <a:bodyPr wrap="none" rtlCol="0">
            <a:spAutoFit/>
          </a:bodyPr>
          <a:lstStyle/>
          <a:p>
            <a:r>
              <a:rPr lang="en-GB" sz="800"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CEO</a:t>
            </a:r>
          </a:p>
          <a:p>
            <a:r>
              <a:rPr lang="en-GB" sz="800"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Chief Financial Officer</a:t>
            </a:r>
          </a:p>
          <a:p>
            <a:r>
              <a:rPr lang="en-GB" sz="800"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Marketing &amp; Product Director</a:t>
            </a:r>
          </a:p>
          <a:p>
            <a:r>
              <a:rPr lang="en-GB" sz="800"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Sales Director</a:t>
            </a:r>
          </a:p>
          <a:p>
            <a:r>
              <a:rPr lang="en-GB" sz="800" dirty="0" smtClean="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rPr>
              <a:t>Operations Director</a:t>
            </a:r>
            <a:endParaRPr lang="en-GB" sz="800" dirty="0">
              <a:solidFill>
                <a:schemeClr val="accent5">
                  <a:lumMod val="75000"/>
                </a:schemeClr>
              </a:solidFill>
              <a:latin typeface="Verdana" panose="020B0604030504040204" pitchFamily="34" charset="0"/>
              <a:ea typeface="Verdana" panose="020B0604030504040204" pitchFamily="34" charset="0"/>
              <a:cs typeface="Verdana" panose="020B0604030504040204" pitchFamily="34" charset="0"/>
            </a:endParaRPr>
          </a:p>
        </p:txBody>
      </p:sp>
      <p:cxnSp>
        <p:nvCxnSpPr>
          <p:cNvPr id="19" name="Straight Arrow Connector 18"/>
          <p:cNvCxnSpPr/>
          <p:nvPr/>
        </p:nvCxnSpPr>
        <p:spPr>
          <a:xfrm flipH="1" flipV="1">
            <a:off x="5962779" y="1556792"/>
            <a:ext cx="1418794" cy="328102"/>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5108293" y="2954601"/>
            <a:ext cx="401072" cy="215444"/>
          </a:xfrm>
          <a:prstGeom prst="rect">
            <a:avLst/>
          </a:prstGeom>
          <a:noFill/>
        </p:spPr>
        <p:txBody>
          <a:bodyPr wrap="none" rtlCol="0">
            <a:spAutoFit/>
          </a:bodyPr>
          <a:lstStyle/>
          <a:p>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CEO</a:t>
            </a:r>
            <a:endParaRPr lang="en-GB" sz="8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21" name="TextBox 20"/>
          <p:cNvSpPr txBox="1"/>
          <p:nvPr/>
        </p:nvSpPr>
        <p:spPr>
          <a:xfrm>
            <a:off x="5397991" y="2954601"/>
            <a:ext cx="396262" cy="215444"/>
          </a:xfrm>
          <a:prstGeom prst="rect">
            <a:avLst/>
          </a:prstGeom>
          <a:noFill/>
        </p:spPr>
        <p:txBody>
          <a:bodyPr wrap="none" rtlCol="0">
            <a:spAutoFit/>
          </a:bodyPr>
          <a:lstStyle/>
          <a:p>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CFO</a:t>
            </a:r>
            <a:endParaRPr lang="en-GB" sz="8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22" name="TextBox 21"/>
          <p:cNvSpPr txBox="1"/>
          <p:nvPr/>
        </p:nvSpPr>
        <p:spPr>
          <a:xfrm>
            <a:off x="5706730" y="2954601"/>
            <a:ext cx="412292" cy="215444"/>
          </a:xfrm>
          <a:prstGeom prst="rect">
            <a:avLst/>
          </a:prstGeom>
          <a:noFill/>
        </p:spPr>
        <p:txBody>
          <a:bodyPr wrap="none" rtlCol="0">
            <a:spAutoFit/>
          </a:bodyPr>
          <a:lstStyle/>
          <a:p>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MPD</a:t>
            </a:r>
            <a:endParaRPr lang="en-GB" sz="8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23" name="TextBox 22"/>
          <p:cNvSpPr txBox="1"/>
          <p:nvPr/>
        </p:nvSpPr>
        <p:spPr>
          <a:xfrm>
            <a:off x="6012160" y="2949151"/>
            <a:ext cx="333746" cy="215444"/>
          </a:xfrm>
          <a:prstGeom prst="rect">
            <a:avLst/>
          </a:prstGeom>
          <a:noFill/>
        </p:spPr>
        <p:txBody>
          <a:bodyPr wrap="none" rtlCol="0">
            <a:spAutoFit/>
          </a:bodyPr>
          <a:lstStyle/>
          <a:p>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SD</a:t>
            </a:r>
            <a:endParaRPr lang="en-GB" sz="8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24" name="TextBox 23"/>
          <p:cNvSpPr txBox="1"/>
          <p:nvPr/>
        </p:nvSpPr>
        <p:spPr>
          <a:xfrm>
            <a:off x="6286025" y="2949151"/>
            <a:ext cx="460382" cy="215444"/>
          </a:xfrm>
          <a:prstGeom prst="rect">
            <a:avLst/>
          </a:prstGeom>
          <a:noFill/>
        </p:spPr>
        <p:txBody>
          <a:bodyPr wrap="none" rtlCol="0">
            <a:spAutoFit/>
          </a:bodyPr>
          <a:lstStyle/>
          <a:p>
            <a:r>
              <a:rPr lang="en-GB" sz="800" dirty="0" err="1" smtClean="0">
                <a:solidFill>
                  <a:srgbClr val="2C7476"/>
                </a:solidFill>
                <a:latin typeface="Verdana" panose="020B0604030504040204" pitchFamily="34" charset="0"/>
                <a:ea typeface="Verdana" panose="020B0604030504040204" pitchFamily="34" charset="0"/>
                <a:cs typeface="Verdana" panose="020B0604030504040204" pitchFamily="34" charset="0"/>
              </a:rPr>
              <a:t>OpsD</a:t>
            </a:r>
            <a:endParaRPr lang="en-GB" sz="8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25" name="TextBox 24"/>
          <p:cNvSpPr txBox="1"/>
          <p:nvPr/>
        </p:nvSpPr>
        <p:spPr>
          <a:xfrm>
            <a:off x="6930913" y="2442274"/>
            <a:ext cx="2213087" cy="707886"/>
          </a:xfrm>
          <a:prstGeom prst="rect">
            <a:avLst/>
          </a:prstGeom>
          <a:noFill/>
        </p:spPr>
        <p:txBody>
          <a:bodyPr wrap="square" rtlCol="0">
            <a:spAutoFit/>
          </a:bodyPr>
          <a:lstStyle/>
          <a:p>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For each function, we’ll assign just one to have “</a:t>
            </a:r>
            <a:r>
              <a:rPr lang="en-GB" sz="800" b="1" dirty="0" smtClean="0">
                <a:solidFill>
                  <a:srgbClr val="2C7476"/>
                </a:solidFill>
                <a:latin typeface="Verdana" panose="020B0604030504040204" pitchFamily="34" charset="0"/>
                <a:ea typeface="Verdana" panose="020B0604030504040204" pitchFamily="34" charset="0"/>
                <a:cs typeface="Verdana" panose="020B0604030504040204" pitchFamily="34" charset="0"/>
              </a:rPr>
              <a:t>P</a:t>
            </a:r>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rime” responsibility.</a:t>
            </a:r>
          </a:p>
          <a:p>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Others may have be designated “</a:t>
            </a:r>
            <a:r>
              <a:rPr lang="en-GB" sz="800" b="1"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a:t>
            </a:r>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 who have a duty to </a:t>
            </a:r>
            <a:r>
              <a:rPr lang="en-GB" sz="800" b="1"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a:t>
            </a:r>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ontribute or a right to be </a:t>
            </a:r>
            <a:r>
              <a:rPr lang="en-GB" sz="800" b="1"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a:t>
            </a:r>
            <a:r>
              <a:rPr lang="en-GB" sz="8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onsulted</a:t>
            </a:r>
            <a:endParaRPr lang="en-GB" sz="8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26" name="TextBox 25"/>
          <p:cNvSpPr txBox="1"/>
          <p:nvPr/>
        </p:nvSpPr>
        <p:spPr>
          <a:xfrm>
            <a:off x="5438226" y="2123637"/>
            <a:ext cx="949299" cy="400110"/>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No gaps</a:t>
            </a:r>
          </a:p>
          <a:p>
            <a:r>
              <a:rPr lang="en-GB" sz="1000" dirty="0" smtClean="0">
                <a:latin typeface="Verdana" panose="020B0604030504040204" pitchFamily="34" charset="0"/>
                <a:ea typeface="Verdana" panose="020B0604030504040204" pitchFamily="34" charset="0"/>
                <a:cs typeface="Verdana" panose="020B0604030504040204" pitchFamily="34" charset="0"/>
              </a:rPr>
              <a:t>No overlaps</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7" name="TextBox 26"/>
          <p:cNvSpPr txBox="1"/>
          <p:nvPr/>
        </p:nvSpPr>
        <p:spPr>
          <a:xfrm>
            <a:off x="5206077" y="3425773"/>
            <a:ext cx="261610"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P</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8" name="TextBox 27"/>
          <p:cNvSpPr txBox="1"/>
          <p:nvPr/>
        </p:nvSpPr>
        <p:spPr>
          <a:xfrm>
            <a:off x="5492957" y="3428078"/>
            <a:ext cx="274434"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29" name="TextBox 28"/>
          <p:cNvSpPr txBox="1"/>
          <p:nvPr/>
        </p:nvSpPr>
        <p:spPr>
          <a:xfrm>
            <a:off x="5786103" y="3415368"/>
            <a:ext cx="274434"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0" name="TextBox 29"/>
          <p:cNvSpPr txBox="1"/>
          <p:nvPr/>
        </p:nvSpPr>
        <p:spPr>
          <a:xfrm>
            <a:off x="6083864" y="3415367"/>
            <a:ext cx="274434"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31" name="TextBox 30"/>
          <p:cNvSpPr txBox="1"/>
          <p:nvPr/>
        </p:nvSpPr>
        <p:spPr>
          <a:xfrm>
            <a:off x="6378999" y="3415366"/>
            <a:ext cx="274434"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3312" name="TextBox 13311"/>
          <p:cNvSpPr txBox="1"/>
          <p:nvPr/>
        </p:nvSpPr>
        <p:spPr>
          <a:xfrm>
            <a:off x="5782071" y="3903737"/>
            <a:ext cx="261610"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P</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3313" name="TextBox 13312"/>
          <p:cNvSpPr txBox="1"/>
          <p:nvPr/>
        </p:nvSpPr>
        <p:spPr>
          <a:xfrm>
            <a:off x="6113091" y="3890201"/>
            <a:ext cx="543739"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    </a:t>
            </a:r>
            <a:r>
              <a:rPr lang="en-GB" sz="1000" dirty="0" err="1" smtClean="0">
                <a:latin typeface="Verdana" panose="020B0604030504040204" pitchFamily="34" charset="0"/>
                <a:ea typeface="Verdana" panose="020B0604030504040204" pitchFamily="34" charset="0"/>
                <a:cs typeface="Verdana" panose="020B0604030504040204" pitchFamily="34" charset="0"/>
              </a:rPr>
              <a:t>C</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3317" name="TextBox 13316"/>
          <p:cNvSpPr txBox="1"/>
          <p:nvPr/>
        </p:nvSpPr>
        <p:spPr>
          <a:xfrm>
            <a:off x="5767391" y="4422024"/>
            <a:ext cx="889987"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      P    C</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3318" name="TextBox 13317"/>
          <p:cNvSpPr txBox="1"/>
          <p:nvPr/>
        </p:nvSpPr>
        <p:spPr>
          <a:xfrm>
            <a:off x="5764463" y="4868469"/>
            <a:ext cx="889987"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            P</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3319" name="TextBox 13318"/>
          <p:cNvSpPr txBox="1"/>
          <p:nvPr/>
        </p:nvSpPr>
        <p:spPr>
          <a:xfrm>
            <a:off x="5509365" y="5342141"/>
            <a:ext cx="1872208" cy="246221"/>
          </a:xfrm>
          <a:prstGeom prst="rect">
            <a:avLst/>
          </a:prstGeom>
          <a:noFill/>
        </p:spPr>
        <p:txBody>
          <a:bodyPr wrap="squar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C    </a:t>
            </a:r>
            <a:r>
              <a:rPr lang="en-GB" sz="1000" dirty="0" err="1" smtClean="0">
                <a:latin typeface="Verdana" panose="020B0604030504040204" pitchFamily="34" charset="0"/>
                <a:ea typeface="Verdana" panose="020B0604030504040204" pitchFamily="34" charset="0"/>
                <a:cs typeface="Verdana" panose="020B0604030504040204" pitchFamily="34" charset="0"/>
              </a:rPr>
              <a:t>C</a:t>
            </a:r>
            <a:r>
              <a:rPr lang="en-GB" sz="1000" dirty="0" smtClean="0">
                <a:latin typeface="Verdana" panose="020B0604030504040204" pitchFamily="34" charset="0"/>
                <a:ea typeface="Verdana" panose="020B0604030504040204" pitchFamily="34" charset="0"/>
                <a:cs typeface="Verdana" panose="020B0604030504040204" pitchFamily="34" charset="0"/>
              </a:rPr>
              <a:t>     </a:t>
            </a:r>
            <a:r>
              <a:rPr lang="en-GB" sz="1000" dirty="0" err="1" smtClean="0">
                <a:latin typeface="Verdana" panose="020B0604030504040204" pitchFamily="34" charset="0"/>
                <a:ea typeface="Verdana" panose="020B0604030504040204" pitchFamily="34" charset="0"/>
                <a:cs typeface="Verdana" panose="020B0604030504040204" pitchFamily="34" charset="0"/>
              </a:rPr>
              <a:t>C</a:t>
            </a:r>
            <a:r>
              <a:rPr lang="en-GB" sz="1000" dirty="0" smtClean="0">
                <a:latin typeface="Verdana" panose="020B0604030504040204" pitchFamily="34" charset="0"/>
                <a:ea typeface="Verdana" panose="020B0604030504040204" pitchFamily="34" charset="0"/>
                <a:cs typeface="Verdana" panose="020B0604030504040204" pitchFamily="34" charset="0"/>
              </a:rPr>
              <a:t>     P</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3320" name="TextBox 13319"/>
          <p:cNvSpPr txBox="1"/>
          <p:nvPr/>
        </p:nvSpPr>
        <p:spPr>
          <a:xfrm>
            <a:off x="5502853" y="5806458"/>
            <a:ext cx="261610" cy="246221"/>
          </a:xfrm>
          <a:prstGeom prst="rect">
            <a:avLst/>
          </a:prstGeom>
          <a:noFill/>
        </p:spPr>
        <p:txBody>
          <a:bodyPr wrap="none" rtlCol="0">
            <a:spAutoFit/>
          </a:bodyPr>
          <a:lstStyle/>
          <a:p>
            <a:r>
              <a:rPr lang="en-GB" sz="1000" dirty="0" smtClean="0">
                <a:latin typeface="Verdana" panose="020B0604030504040204" pitchFamily="34" charset="0"/>
                <a:ea typeface="Verdana" panose="020B0604030504040204" pitchFamily="34" charset="0"/>
                <a:cs typeface="Verdana" panose="020B0604030504040204" pitchFamily="34" charset="0"/>
              </a:rPr>
              <a:t>P</a:t>
            </a:r>
            <a:endParaRPr lang="en-GB" sz="1000" dirty="0">
              <a:latin typeface="Verdana" panose="020B0604030504040204" pitchFamily="34" charset="0"/>
              <a:ea typeface="Verdana" panose="020B0604030504040204" pitchFamily="34" charset="0"/>
              <a:cs typeface="Verdana" panose="020B0604030504040204" pitchFamily="34" charset="0"/>
            </a:endParaRPr>
          </a:p>
        </p:txBody>
      </p:sp>
      <p:sp>
        <p:nvSpPr>
          <p:cNvPr id="13321" name="TextBox 13320"/>
          <p:cNvSpPr txBox="1"/>
          <p:nvPr/>
        </p:nvSpPr>
        <p:spPr>
          <a:xfrm>
            <a:off x="2375756" y="5385919"/>
            <a:ext cx="1752502" cy="369332"/>
          </a:xfrm>
          <a:prstGeom prst="rect">
            <a:avLst/>
          </a:prstGeom>
          <a:noFill/>
        </p:spPr>
        <p:txBody>
          <a:bodyPr wrap="square" rtlCol="0">
            <a:spAutoFit/>
          </a:bodyPr>
          <a:lstStyle/>
          <a:p>
            <a:r>
              <a:rPr lang="en-GB" sz="9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Iterate as desired at greater levels of detail</a:t>
            </a:r>
            <a:endParaRPr lang="en-GB" sz="9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13322" name="TextBox 13321"/>
          <p:cNvSpPr txBox="1"/>
          <p:nvPr/>
        </p:nvSpPr>
        <p:spPr>
          <a:xfrm>
            <a:off x="2310097" y="6433236"/>
            <a:ext cx="2117887" cy="215444"/>
          </a:xfrm>
          <a:prstGeom prst="rect">
            <a:avLst/>
          </a:prstGeom>
          <a:noFill/>
        </p:spPr>
        <p:txBody>
          <a:bodyPr wrap="non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Detailed Plans &amp; Performance reports</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3323" name="TextBox 13322"/>
          <p:cNvSpPr txBox="1"/>
          <p:nvPr/>
        </p:nvSpPr>
        <p:spPr>
          <a:xfrm>
            <a:off x="2771800" y="6603920"/>
            <a:ext cx="2206053" cy="215444"/>
          </a:xfrm>
          <a:prstGeom prst="rect">
            <a:avLst/>
          </a:prstGeom>
          <a:noFill/>
        </p:spPr>
        <p:txBody>
          <a:bodyPr wrap="non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Process Descriptions/Work Instructions</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3324" name="TextBox 13323"/>
          <p:cNvSpPr txBox="1"/>
          <p:nvPr/>
        </p:nvSpPr>
        <p:spPr>
          <a:xfrm>
            <a:off x="4925104" y="6599685"/>
            <a:ext cx="1026243" cy="215444"/>
          </a:xfrm>
          <a:prstGeom prst="rect">
            <a:avLst/>
          </a:prstGeom>
          <a:noFill/>
        </p:spPr>
        <p:txBody>
          <a:bodyPr wrap="non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Job Descriptions</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sp>
        <p:nvSpPr>
          <p:cNvPr id="13325" name="TextBox 13324"/>
          <p:cNvSpPr txBox="1"/>
          <p:nvPr/>
        </p:nvSpPr>
        <p:spPr>
          <a:xfrm>
            <a:off x="6010135" y="6599685"/>
            <a:ext cx="1252266" cy="215444"/>
          </a:xfrm>
          <a:prstGeom prst="rect">
            <a:avLst/>
          </a:prstGeom>
          <a:noFill/>
        </p:spPr>
        <p:txBody>
          <a:bodyPr wrap="none" rtlCol="0">
            <a:spAutoFit/>
          </a:bodyPr>
          <a:lstStyle/>
          <a:p>
            <a:r>
              <a:rPr lang="en-GB" sz="800" dirty="0" smtClean="0">
                <a:latin typeface="Verdana" panose="020B0604030504040204" pitchFamily="34" charset="0"/>
                <a:ea typeface="Verdana" panose="020B0604030504040204" pitchFamily="34" charset="0"/>
                <a:cs typeface="Verdana" panose="020B0604030504040204" pitchFamily="34" charset="0"/>
              </a:rPr>
              <a:t>Individual objectives</a:t>
            </a:r>
            <a:endParaRPr lang="en-GB" sz="800" dirty="0">
              <a:latin typeface="Verdana" panose="020B0604030504040204" pitchFamily="34" charset="0"/>
              <a:ea typeface="Verdana" panose="020B0604030504040204" pitchFamily="34" charset="0"/>
              <a:cs typeface="Verdana" panose="020B0604030504040204" pitchFamily="34" charset="0"/>
            </a:endParaRPr>
          </a:p>
        </p:txBody>
      </p:sp>
      <p:cxnSp>
        <p:nvCxnSpPr>
          <p:cNvPr id="13332" name="Straight Arrow Connector 13331"/>
          <p:cNvCxnSpPr/>
          <p:nvPr/>
        </p:nvCxnSpPr>
        <p:spPr>
          <a:xfrm flipH="1" flipV="1">
            <a:off x="6179033" y="2523747"/>
            <a:ext cx="751880" cy="113165"/>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
        <p:nvSpPr>
          <p:cNvPr id="13333" name="TextBox 13332"/>
          <p:cNvSpPr txBox="1"/>
          <p:nvPr/>
        </p:nvSpPr>
        <p:spPr>
          <a:xfrm>
            <a:off x="4283967" y="2880643"/>
            <a:ext cx="1206974" cy="338554"/>
          </a:xfrm>
          <a:prstGeom prst="rect">
            <a:avLst/>
          </a:prstGeom>
          <a:noFill/>
        </p:spPr>
        <p:txBody>
          <a:bodyPr wrap="square" rtlCol="0">
            <a:spAutoFit/>
          </a:bodyPr>
          <a:lstStyle/>
          <a:p>
            <a:r>
              <a:rPr lang="en-GB" sz="800" b="1" dirty="0" smtClean="0">
                <a:latin typeface="Verdana" panose="020B0604030504040204" pitchFamily="34" charset="0"/>
                <a:ea typeface="Verdana" panose="020B0604030504040204" pitchFamily="34" charset="0"/>
                <a:cs typeface="Verdana" panose="020B0604030504040204" pitchFamily="34" charset="0"/>
              </a:rPr>
              <a:t>Responsibility Matrix</a:t>
            </a:r>
            <a:endParaRPr lang="en-GB" sz="800" b="1" dirty="0">
              <a:latin typeface="Verdana" panose="020B0604030504040204" pitchFamily="34" charset="0"/>
              <a:ea typeface="Verdana" panose="020B0604030504040204" pitchFamily="34" charset="0"/>
              <a:cs typeface="Verdana" panose="020B0604030504040204" pitchFamily="34" charset="0"/>
            </a:endParaRPr>
          </a:p>
        </p:txBody>
      </p:sp>
    </p:spTree>
    <p:extLst>
      <p:ext uri="{BB962C8B-B14F-4D97-AF65-F5344CB8AC3E}">
        <p14:creationId xmlns:p14="http://schemas.microsoft.com/office/powerpoint/2010/main" val="176366805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0" y="0"/>
            <a:ext cx="8229600" cy="1143000"/>
          </a:xfrm>
        </p:spPr>
        <p:txBody>
          <a:bodyPr>
            <a:normAutofit fontScale="90000"/>
          </a:bodyPr>
          <a:lstStyle/>
          <a:p>
            <a:r>
              <a:rPr lang="en-GB" sz="3200" dirty="0" smtClean="0"/>
              <a:t>    </a:t>
            </a:r>
            <a:r>
              <a:rPr lang="en-GB" sz="36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Leadership and teamwork</a:t>
            </a:r>
            <a:br>
              <a:rPr lang="en-GB" sz="36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br>
            <a:r>
              <a:rPr lang="en-GB" sz="36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 – UK Culture</a:t>
            </a:r>
            <a:endParaRPr lang="en-GB" sz="36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00050" y="1371600"/>
            <a:ext cx="8534400" cy="5486400"/>
          </a:xfrm>
        </p:spPr>
        <p:txBody>
          <a:bodyPr>
            <a:normAutofit lnSpcReduction="10000"/>
          </a:bodyPr>
          <a:lstStyle/>
          <a:p>
            <a:r>
              <a:rPr lang="en-GB" dirty="0" smtClean="0">
                <a:solidFill>
                  <a:schemeClr val="tx1">
                    <a:lumMod val="50000"/>
                    <a:lumOff val="50000"/>
                  </a:schemeClr>
                </a:solidFill>
              </a:rPr>
              <a:t>Good leaders</a:t>
            </a:r>
          </a:p>
          <a:p>
            <a:pPr lvl="1">
              <a:buFont typeface="Wingdings" pitchFamily="2" charset="2"/>
              <a:buChar char="Ø"/>
            </a:pPr>
            <a:r>
              <a:rPr lang="en-GB" sz="1800" dirty="0" smtClean="0">
                <a:solidFill>
                  <a:schemeClr val="tx1">
                    <a:lumMod val="50000"/>
                    <a:lumOff val="50000"/>
                  </a:schemeClr>
                </a:solidFill>
              </a:rPr>
              <a:t>Intelligent</a:t>
            </a:r>
            <a:r>
              <a:rPr lang="en-GB" sz="1800" dirty="0">
                <a:solidFill>
                  <a:schemeClr val="tx1">
                    <a:lumMod val="50000"/>
                    <a:lumOff val="50000"/>
                  </a:schemeClr>
                </a:solidFill>
              </a:rPr>
              <a:t>,</a:t>
            </a:r>
            <a:r>
              <a:rPr lang="en-GB" sz="1800" dirty="0" smtClean="0">
                <a:solidFill>
                  <a:schemeClr val="tx1">
                    <a:lumMod val="50000"/>
                    <a:lumOff val="50000"/>
                  </a:schemeClr>
                </a:solidFill>
              </a:rPr>
              <a:t> </a:t>
            </a:r>
            <a:r>
              <a:rPr lang="en-GB" sz="1800" dirty="0">
                <a:solidFill>
                  <a:schemeClr val="tx1">
                    <a:lumMod val="50000"/>
                    <a:lumOff val="50000"/>
                  </a:schemeClr>
                </a:solidFill>
              </a:rPr>
              <a:t>w</a:t>
            </a:r>
            <a:r>
              <a:rPr lang="en-GB" sz="1800" dirty="0" smtClean="0">
                <a:solidFill>
                  <a:schemeClr val="tx1">
                    <a:lumMod val="50000"/>
                    <a:lumOff val="50000"/>
                  </a:schemeClr>
                </a:solidFill>
              </a:rPr>
              <a:t>in-win, adds value, coaches and removes obstacles,  principled, truthful</a:t>
            </a:r>
            <a:r>
              <a:rPr lang="en-GB" sz="1800" dirty="0">
                <a:solidFill>
                  <a:schemeClr val="tx1">
                    <a:lumMod val="50000"/>
                    <a:lumOff val="50000"/>
                  </a:schemeClr>
                </a:solidFill>
              </a:rPr>
              <a:t>,</a:t>
            </a:r>
            <a:r>
              <a:rPr lang="en-GB" sz="1800" dirty="0" smtClean="0">
                <a:solidFill>
                  <a:schemeClr val="tx1">
                    <a:lumMod val="50000"/>
                    <a:lumOff val="50000"/>
                  </a:schemeClr>
                </a:solidFill>
              </a:rPr>
              <a:t> </a:t>
            </a:r>
            <a:r>
              <a:rPr lang="en-GB" sz="1800" dirty="0">
                <a:solidFill>
                  <a:schemeClr val="tx1">
                    <a:lumMod val="50000"/>
                    <a:lumOff val="50000"/>
                  </a:schemeClr>
                </a:solidFill>
              </a:rPr>
              <a:t>m</a:t>
            </a:r>
            <a:r>
              <a:rPr lang="en-GB" sz="1800" dirty="0" smtClean="0">
                <a:solidFill>
                  <a:schemeClr val="tx1">
                    <a:lumMod val="50000"/>
                    <a:lumOff val="50000"/>
                  </a:schemeClr>
                </a:solidFill>
              </a:rPr>
              <a:t>ake decisions, gives credit, </a:t>
            </a:r>
            <a:r>
              <a:rPr lang="en-GB" sz="1800" dirty="0">
                <a:solidFill>
                  <a:schemeClr val="tx1">
                    <a:lumMod val="50000"/>
                    <a:lumOff val="50000"/>
                  </a:schemeClr>
                </a:solidFill>
              </a:rPr>
              <a:t>s</a:t>
            </a:r>
            <a:r>
              <a:rPr lang="en-GB" sz="1800" dirty="0" smtClean="0">
                <a:solidFill>
                  <a:schemeClr val="tx1">
                    <a:lumMod val="50000"/>
                    <a:lumOff val="50000"/>
                  </a:schemeClr>
                </a:solidFill>
              </a:rPr>
              <a:t>ticks up for the team, expresses longer term purpose.</a:t>
            </a:r>
          </a:p>
          <a:p>
            <a:pPr lvl="1">
              <a:buFont typeface="Wingdings" pitchFamily="2" charset="2"/>
              <a:buChar char="Ø"/>
            </a:pPr>
            <a:r>
              <a:rPr lang="en-GB" sz="1800" dirty="0" smtClean="0">
                <a:solidFill>
                  <a:schemeClr val="tx1">
                    <a:lumMod val="50000"/>
                    <a:lumOff val="50000"/>
                  </a:schemeClr>
                </a:solidFill>
              </a:rPr>
              <a:t>Defines mission and individual roles – so as to get the organisation operating without gaps and overlaps (See next slide)</a:t>
            </a:r>
            <a:endParaRPr lang="en-GB" sz="1800" dirty="0">
              <a:solidFill>
                <a:schemeClr val="tx1">
                  <a:lumMod val="50000"/>
                  <a:lumOff val="50000"/>
                </a:schemeClr>
              </a:solidFill>
            </a:endParaRPr>
          </a:p>
          <a:p>
            <a:pPr lvl="1">
              <a:buFont typeface="Wingdings" pitchFamily="2" charset="2"/>
              <a:buChar char="Ø"/>
            </a:pPr>
            <a:r>
              <a:rPr lang="en-GB" sz="1800" dirty="0" smtClean="0">
                <a:solidFill>
                  <a:schemeClr val="tx1">
                    <a:lumMod val="50000"/>
                    <a:lumOff val="50000"/>
                  </a:schemeClr>
                </a:solidFill>
              </a:rPr>
              <a:t>Provides time for one-to-ones. Gives proper feedback. Gives/allows development opportunities</a:t>
            </a:r>
            <a:br>
              <a:rPr lang="en-GB" sz="1800" dirty="0" smtClean="0">
                <a:solidFill>
                  <a:schemeClr val="tx1">
                    <a:lumMod val="50000"/>
                    <a:lumOff val="50000"/>
                  </a:schemeClr>
                </a:solidFill>
              </a:rPr>
            </a:br>
            <a:endParaRPr lang="en-GB" sz="1800" dirty="0" smtClean="0">
              <a:solidFill>
                <a:schemeClr val="tx1">
                  <a:lumMod val="50000"/>
                  <a:lumOff val="50000"/>
                </a:schemeClr>
              </a:solidFill>
            </a:endParaRPr>
          </a:p>
          <a:p>
            <a:r>
              <a:rPr lang="en-GB" dirty="0" smtClean="0">
                <a:solidFill>
                  <a:schemeClr val="tx1">
                    <a:lumMod val="50000"/>
                    <a:lumOff val="50000"/>
                  </a:schemeClr>
                </a:solidFill>
              </a:rPr>
              <a:t>Bad bosses</a:t>
            </a:r>
          </a:p>
          <a:p>
            <a:pPr lvl="1">
              <a:buFont typeface="Wingdings" pitchFamily="2" charset="2"/>
              <a:buChar char="Ø"/>
            </a:pPr>
            <a:r>
              <a:rPr lang="en-GB" sz="1800" dirty="0" smtClean="0">
                <a:solidFill>
                  <a:schemeClr val="tx1">
                    <a:lumMod val="50000"/>
                    <a:lumOff val="50000"/>
                  </a:schemeClr>
                </a:solidFill>
              </a:rPr>
              <a:t>“I say, you do”, cowardice, “company clone”, decision “drift”, poor example of behaviour, </a:t>
            </a:r>
            <a:r>
              <a:rPr lang="en-GB" sz="1800" i="1" dirty="0">
                <a:solidFill>
                  <a:schemeClr val="tx1">
                    <a:lumMod val="50000"/>
                    <a:lumOff val="50000"/>
                  </a:schemeClr>
                </a:solidFill>
              </a:rPr>
              <a:t>u</a:t>
            </a:r>
            <a:r>
              <a:rPr lang="en-GB" sz="1800" i="1" dirty="0" smtClean="0">
                <a:solidFill>
                  <a:schemeClr val="tx1">
                    <a:lumMod val="50000"/>
                    <a:lumOff val="50000"/>
                  </a:schemeClr>
                </a:solidFill>
              </a:rPr>
              <a:t>ses</a:t>
            </a:r>
            <a:r>
              <a:rPr lang="en-GB" sz="1800" dirty="0" smtClean="0">
                <a:solidFill>
                  <a:schemeClr val="tx1">
                    <a:lumMod val="50000"/>
                    <a:lumOff val="50000"/>
                  </a:schemeClr>
                </a:solidFill>
              </a:rPr>
              <a:t> people, arrives late for meetings, never available. Focussed on the </a:t>
            </a:r>
            <a:r>
              <a:rPr lang="en-GB" sz="1800" i="1" dirty="0">
                <a:solidFill>
                  <a:schemeClr val="tx1">
                    <a:lumMod val="50000"/>
                    <a:lumOff val="50000"/>
                  </a:schemeClr>
                </a:solidFill>
              </a:rPr>
              <a:t>short </a:t>
            </a:r>
            <a:r>
              <a:rPr lang="en-GB" sz="1800" i="1" dirty="0" smtClean="0">
                <a:solidFill>
                  <a:schemeClr val="tx1">
                    <a:lumMod val="50000"/>
                    <a:lumOff val="50000"/>
                  </a:schemeClr>
                </a:solidFill>
              </a:rPr>
              <a:t>term only</a:t>
            </a:r>
            <a:br>
              <a:rPr lang="en-GB" sz="1800" i="1" dirty="0" smtClean="0">
                <a:solidFill>
                  <a:schemeClr val="tx1">
                    <a:lumMod val="50000"/>
                    <a:lumOff val="50000"/>
                  </a:schemeClr>
                </a:solidFill>
              </a:rPr>
            </a:br>
            <a:endParaRPr lang="en-GB" sz="1800" dirty="0" smtClean="0">
              <a:solidFill>
                <a:schemeClr val="tx1">
                  <a:lumMod val="50000"/>
                  <a:lumOff val="50000"/>
                </a:schemeClr>
              </a:solidFill>
            </a:endParaRPr>
          </a:p>
          <a:p>
            <a:r>
              <a:rPr lang="en-GB" dirty="0" smtClean="0">
                <a:solidFill>
                  <a:schemeClr val="tx1">
                    <a:lumMod val="50000"/>
                    <a:lumOff val="50000"/>
                  </a:schemeClr>
                </a:solidFill>
              </a:rPr>
              <a:t>Teams</a:t>
            </a:r>
            <a:endParaRPr lang="en-GB" dirty="0">
              <a:solidFill>
                <a:schemeClr val="tx1">
                  <a:lumMod val="50000"/>
                  <a:lumOff val="50000"/>
                </a:schemeClr>
              </a:solidFill>
            </a:endParaRPr>
          </a:p>
          <a:p>
            <a:pPr lvl="1">
              <a:buFont typeface="Wingdings" pitchFamily="2" charset="2"/>
              <a:buChar char="Ø"/>
            </a:pPr>
            <a:r>
              <a:rPr lang="en-GB" sz="1800" dirty="0" smtClean="0">
                <a:solidFill>
                  <a:schemeClr val="tx1">
                    <a:lumMod val="50000"/>
                    <a:lumOff val="50000"/>
                  </a:schemeClr>
                </a:solidFill>
              </a:rPr>
              <a:t>We are individualistic and expect to be accountable. </a:t>
            </a:r>
            <a:r>
              <a:rPr lang="en-GB" sz="1800" dirty="0">
                <a:solidFill>
                  <a:schemeClr val="tx1">
                    <a:lumMod val="50000"/>
                    <a:lumOff val="50000"/>
                  </a:schemeClr>
                </a:solidFill>
              </a:rPr>
              <a:t>All get chance to talk/have </a:t>
            </a:r>
            <a:r>
              <a:rPr lang="en-GB" sz="1800" dirty="0" smtClean="0">
                <a:solidFill>
                  <a:schemeClr val="tx1">
                    <a:lumMod val="50000"/>
                    <a:lumOff val="50000"/>
                  </a:schemeClr>
                </a:solidFill>
              </a:rPr>
              <a:t>input. If </a:t>
            </a:r>
            <a:r>
              <a:rPr lang="en-GB" sz="1800" dirty="0">
                <a:solidFill>
                  <a:schemeClr val="tx1">
                    <a:lumMod val="50000"/>
                    <a:lumOff val="50000"/>
                  </a:schemeClr>
                </a:solidFill>
              </a:rPr>
              <a:t>you aren’t a good team </a:t>
            </a:r>
            <a:r>
              <a:rPr lang="en-GB" sz="1800" dirty="0" smtClean="0">
                <a:solidFill>
                  <a:schemeClr val="tx1">
                    <a:lumMod val="50000"/>
                    <a:lumOff val="50000"/>
                  </a:schemeClr>
                </a:solidFill>
              </a:rPr>
              <a:t>player, you’ll be criticised or quietly ignored.  </a:t>
            </a:r>
            <a:endParaRPr lang="en-GB" sz="2400" dirty="0"/>
          </a:p>
          <a:p>
            <a:pPr lvl="1"/>
            <a:endParaRPr lang="en-GB" sz="2400" dirty="0" smtClean="0"/>
          </a:p>
          <a:p>
            <a:pPr lvl="1"/>
            <a:endParaRPr lang="en-GB" sz="2400" dirty="0"/>
          </a:p>
          <a:p>
            <a:pPr lvl="1"/>
            <a:endParaRPr lang="en-GB" sz="2400" dirty="0" smtClean="0"/>
          </a:p>
          <a:p>
            <a:pPr marL="457200" lvl="1" indent="0">
              <a:buNone/>
            </a:pPr>
            <a:endParaRPr lang="en-GB" dirty="0">
              <a:solidFill>
                <a:srgbClr val="FF0000"/>
              </a:solidFill>
            </a:endParaRPr>
          </a:p>
          <a:p>
            <a:endParaRPr lang="en-GB" dirty="0" smtClean="0"/>
          </a:p>
          <a:p>
            <a:endParaRPr lang="en-GB" dirty="0"/>
          </a:p>
        </p:txBody>
      </p:sp>
      <p:sp>
        <p:nvSpPr>
          <p:cNvPr id="5" name="Slide Number Placeholder 4"/>
          <p:cNvSpPr>
            <a:spLocks noGrp="1"/>
          </p:cNvSpPr>
          <p:nvPr>
            <p:ph type="sldNum" sz="quarter" idx="10"/>
          </p:nvPr>
        </p:nvSpPr>
        <p:spPr/>
        <p:txBody>
          <a:bodyPr/>
          <a:lstStyle/>
          <a:p>
            <a:fld id="{0BEEE8A8-925F-418E-BBB8-ECA001E3F739}" type="slidenum">
              <a:rPr lang="en-US" smtClean="0"/>
              <a:pPr/>
              <a:t>14</a:t>
            </a:fld>
            <a:endParaRPr lang="en-US"/>
          </a:p>
        </p:txBody>
      </p:sp>
      <p:pic>
        <p:nvPicPr>
          <p:cNvPr id="1026" name="Picture 2" descr="C:\Users\Martin Bartholomew\Dropbox\MFB Data\CC Management Graffiti\Various material for individual snippets\Leader or boss.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074354" y="0"/>
            <a:ext cx="1860096" cy="18288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6724392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childTnLst>
                                </p:cTn>
                              </p:par>
                              <p:par>
                                <p:cTn id="7" presetID="1" presetClass="entr" presetSubtype="0" fill="hold" nodeType="withEffect">
                                  <p:stCondLst>
                                    <p:cond delay="0"/>
                                  </p:stCondLst>
                                  <p:childTnLst>
                                    <p:set>
                                      <p:cBhvr>
                                        <p:cTn id="8" dur="1" fill="hold">
                                          <p:stCondLst>
                                            <p:cond delay="0"/>
                                          </p:stCondLst>
                                        </p:cTn>
                                        <p:tgtEl>
                                          <p:spTgt spid="3">
                                            <p:txEl>
                                              <p:pRg st="1" end="1"/>
                                            </p:txEl>
                                          </p:spTgt>
                                        </p:tgtEl>
                                        <p:attrNameLst>
                                          <p:attrName>style.visibility</p:attrName>
                                        </p:attrNameLst>
                                      </p:cBhvr>
                                      <p:to>
                                        <p:strVal val="visible"/>
                                      </p:to>
                                    </p:set>
                                  </p:childTnLst>
                                </p:cTn>
                              </p:par>
                              <p:par>
                                <p:cTn id="9" presetID="1" presetClass="entr" presetSubtype="0" fill="hold" nodeType="with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par>
                                <p:cTn id="11" presetID="1" presetClass="entr" presetSubtype="0" fill="hold" nodeType="withEffect">
                                  <p:stCondLst>
                                    <p:cond delay="0"/>
                                  </p:stCondLst>
                                  <p:childTnLst>
                                    <p:set>
                                      <p:cBhvr>
                                        <p:cTn id="12" dur="1" fill="hold">
                                          <p:stCondLst>
                                            <p:cond delay="0"/>
                                          </p:stCondLst>
                                        </p:cTn>
                                        <p:tgtEl>
                                          <p:spTgt spid="3">
                                            <p:txEl>
                                              <p:pRg st="3" end="3"/>
                                            </p:txEl>
                                          </p:spTgt>
                                        </p:tgtEl>
                                        <p:attrNameLst>
                                          <p:attrName>style.visibility</p:attrName>
                                        </p:attrNameLst>
                                      </p:cBhvr>
                                      <p:to>
                                        <p:strVal val="visible"/>
                                      </p:to>
                                    </p:set>
                                  </p:childTnLst>
                                </p:cTn>
                              </p:par>
                              <p:par>
                                <p:cTn id="13" presetID="1" presetClass="entr" presetSubtype="0" fill="hold" nodeType="withEffect">
                                  <p:stCondLst>
                                    <p:cond delay="0"/>
                                  </p:stCondLst>
                                  <p:childTnLst>
                                    <p:set>
                                      <p:cBhvr>
                                        <p:cTn id="14" dur="1" fill="hold">
                                          <p:stCondLst>
                                            <p:cond delay="0"/>
                                          </p:stCondLst>
                                        </p:cTn>
                                        <p:tgtEl>
                                          <p:spTgt spid="3">
                                            <p:txEl>
                                              <p:pRg st="5" end="5"/>
                                            </p:txEl>
                                          </p:spTgt>
                                        </p:tgtEl>
                                        <p:attrNameLst>
                                          <p:attrName>style.visibility</p:attrName>
                                        </p:attrNameLst>
                                      </p:cBhvr>
                                      <p:to>
                                        <p:strVal val="visible"/>
                                      </p:to>
                                    </p:set>
                                  </p:childTnLst>
                                </p:cTn>
                              </p:par>
                              <p:par>
                                <p:cTn id="15" presetID="1" presetClass="entr" presetSubtype="0" fill="hold" nodeType="withEffect">
                                  <p:stCondLst>
                                    <p:cond delay="0"/>
                                  </p:stCondLst>
                                  <p:childTnLst>
                                    <p:set>
                                      <p:cBhvr>
                                        <p:cTn id="16" dur="1" fill="hold">
                                          <p:stCondLst>
                                            <p:cond delay="0"/>
                                          </p:stCondLst>
                                        </p:cTn>
                                        <p:tgtEl>
                                          <p:spTgt spid="3">
                                            <p:txEl>
                                              <p:pRg st="6" end="6"/>
                                            </p:txEl>
                                          </p:spTgt>
                                        </p:tgtEl>
                                        <p:attrNameLst>
                                          <p:attrName>style.visibility</p:attrName>
                                        </p:attrNameLst>
                                      </p:cBhvr>
                                      <p:to>
                                        <p:strVal val="visible"/>
                                      </p:to>
                                    </p:set>
                                  </p:childTnLst>
                                </p:cTn>
                              </p:par>
                              <p:par>
                                <p:cTn id="17" presetID="1" presetClass="entr" presetSubtype="0" fill="hold" nodeType="withEffect">
                                  <p:stCondLst>
                                    <p:cond delay="0"/>
                                  </p:stCondLst>
                                  <p:childTnLst>
                                    <p:set>
                                      <p:cBhvr>
                                        <p:cTn id="18" dur="1" fill="hold">
                                          <p:stCondLst>
                                            <p:cond delay="0"/>
                                          </p:stCondLst>
                                        </p:cTn>
                                        <p:tgtEl>
                                          <p:spTgt spid="3">
                                            <p:txEl>
                                              <p:pRg st="7" end="7"/>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Being a good subordinate </a:t>
            </a:r>
            <a:br>
              <a:rPr lang="en-GB"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br>
            <a:r>
              <a:rPr lang="en-GB"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 UK Culture</a:t>
            </a:r>
            <a:endParaRPr lang="en-GB" sz="32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152400" y="1120552"/>
            <a:ext cx="8991600" cy="5813648"/>
          </a:xfrm>
        </p:spPr>
        <p:txBody>
          <a:bodyPr>
            <a:normAutofit/>
          </a:bodyPr>
          <a:lstStyle/>
          <a:p>
            <a:endParaRPr lang="en-GB" sz="1600" dirty="0">
              <a:solidFill>
                <a:schemeClr val="tx1">
                  <a:lumMod val="50000"/>
                  <a:lumOff val="50000"/>
                </a:schemeClr>
              </a:solidFill>
            </a:endParaRPr>
          </a:p>
          <a:p>
            <a:r>
              <a:rPr lang="en-GB" sz="1900" dirty="0" smtClean="0">
                <a:solidFill>
                  <a:schemeClr val="tx1">
                    <a:lumMod val="50000"/>
                    <a:lumOff val="50000"/>
                  </a:schemeClr>
                </a:solidFill>
              </a:rPr>
              <a:t>Takes </a:t>
            </a:r>
            <a:r>
              <a:rPr lang="en-GB" sz="1900" dirty="0">
                <a:solidFill>
                  <a:schemeClr val="tx1">
                    <a:lumMod val="50000"/>
                    <a:lumOff val="50000"/>
                  </a:schemeClr>
                </a:solidFill>
              </a:rPr>
              <a:t>time to understand </a:t>
            </a:r>
            <a:r>
              <a:rPr lang="en-GB" sz="1900" dirty="0" smtClean="0">
                <a:solidFill>
                  <a:schemeClr val="tx1">
                    <a:lumMod val="50000"/>
                    <a:lumOff val="50000"/>
                  </a:schemeClr>
                </a:solidFill>
              </a:rPr>
              <a:t>context. Comes </a:t>
            </a:r>
            <a:r>
              <a:rPr lang="en-GB" sz="1900" dirty="0">
                <a:solidFill>
                  <a:schemeClr val="tx1">
                    <a:lumMod val="50000"/>
                    <a:lumOff val="50000"/>
                  </a:schemeClr>
                </a:solidFill>
              </a:rPr>
              <a:t>up with ideas </a:t>
            </a:r>
            <a:r>
              <a:rPr lang="en-GB" sz="1900" dirty="0" smtClean="0">
                <a:solidFill>
                  <a:schemeClr val="tx1">
                    <a:lumMod val="50000"/>
                    <a:lumOff val="50000"/>
                  </a:schemeClr>
                </a:solidFill>
              </a:rPr>
              <a:t/>
            </a:r>
            <a:br>
              <a:rPr lang="en-GB" sz="1900" dirty="0" smtClean="0">
                <a:solidFill>
                  <a:schemeClr val="tx1">
                    <a:lumMod val="50000"/>
                    <a:lumOff val="50000"/>
                  </a:schemeClr>
                </a:solidFill>
              </a:rPr>
            </a:br>
            <a:endParaRPr lang="en-GB" sz="1900" dirty="0" smtClean="0">
              <a:solidFill>
                <a:schemeClr val="tx1">
                  <a:lumMod val="50000"/>
                  <a:lumOff val="50000"/>
                </a:schemeClr>
              </a:solidFill>
            </a:endParaRPr>
          </a:p>
          <a:p>
            <a:r>
              <a:rPr lang="en-GB" sz="1900" dirty="0" smtClean="0">
                <a:solidFill>
                  <a:schemeClr val="tx1">
                    <a:lumMod val="50000"/>
                    <a:lumOff val="50000"/>
                  </a:schemeClr>
                </a:solidFill>
              </a:rPr>
              <a:t>Cooperates </a:t>
            </a:r>
            <a:r>
              <a:rPr lang="en-GB" sz="1900" dirty="0">
                <a:solidFill>
                  <a:schemeClr val="tx1">
                    <a:lumMod val="50000"/>
                    <a:lumOff val="50000"/>
                  </a:schemeClr>
                </a:solidFill>
              </a:rPr>
              <a:t>with </a:t>
            </a:r>
            <a:r>
              <a:rPr lang="en-GB" sz="1900" dirty="0" smtClean="0">
                <a:solidFill>
                  <a:schemeClr val="tx1">
                    <a:lumMod val="50000"/>
                    <a:lumOff val="50000"/>
                  </a:schemeClr>
                </a:solidFill>
              </a:rPr>
              <a:t>others. Understands that doing your own job is more important than trying to do everyone else’s! </a:t>
            </a:r>
            <a:br>
              <a:rPr lang="en-GB" sz="1900" dirty="0" smtClean="0">
                <a:solidFill>
                  <a:schemeClr val="tx1">
                    <a:lumMod val="50000"/>
                    <a:lumOff val="50000"/>
                  </a:schemeClr>
                </a:solidFill>
              </a:rPr>
            </a:br>
            <a:endParaRPr lang="en-GB" sz="1900" dirty="0" smtClean="0">
              <a:solidFill>
                <a:schemeClr val="tx1">
                  <a:lumMod val="50000"/>
                  <a:lumOff val="50000"/>
                </a:schemeClr>
              </a:solidFill>
            </a:endParaRPr>
          </a:p>
          <a:p>
            <a:r>
              <a:rPr lang="en-GB" sz="1900" dirty="0" smtClean="0">
                <a:solidFill>
                  <a:schemeClr val="tx1">
                    <a:lumMod val="50000"/>
                    <a:lumOff val="50000"/>
                  </a:schemeClr>
                </a:solidFill>
              </a:rPr>
              <a:t>Contributes to the </a:t>
            </a:r>
            <a:r>
              <a:rPr lang="en-GB" sz="1900" i="1" dirty="0" smtClean="0">
                <a:solidFill>
                  <a:schemeClr val="tx1">
                    <a:lumMod val="50000"/>
                    <a:lumOff val="50000"/>
                  </a:schemeClr>
                </a:solidFill>
              </a:rPr>
              <a:t>creation</a:t>
            </a:r>
            <a:r>
              <a:rPr lang="en-GB" sz="1900" dirty="0" smtClean="0">
                <a:solidFill>
                  <a:schemeClr val="tx1">
                    <a:lumMod val="50000"/>
                    <a:lumOff val="50000"/>
                  </a:schemeClr>
                </a:solidFill>
              </a:rPr>
              <a:t> of decisions but then says and does as agreed once the decision is </a:t>
            </a:r>
            <a:r>
              <a:rPr lang="en-GB" sz="1900" i="1" dirty="0" smtClean="0">
                <a:solidFill>
                  <a:schemeClr val="tx1">
                    <a:lumMod val="50000"/>
                    <a:lumOff val="50000"/>
                  </a:schemeClr>
                </a:solidFill>
              </a:rPr>
              <a:t>made</a:t>
            </a:r>
            <a:r>
              <a:rPr lang="en-GB" sz="1900" dirty="0" smtClean="0">
                <a:solidFill>
                  <a:schemeClr val="tx1">
                    <a:lumMod val="50000"/>
                    <a:lumOff val="50000"/>
                  </a:schemeClr>
                </a:solidFill>
              </a:rPr>
              <a:t/>
            </a:r>
            <a:br>
              <a:rPr lang="en-GB" sz="1900" dirty="0" smtClean="0">
                <a:solidFill>
                  <a:schemeClr val="tx1">
                    <a:lumMod val="50000"/>
                    <a:lumOff val="50000"/>
                  </a:schemeClr>
                </a:solidFill>
              </a:rPr>
            </a:br>
            <a:endParaRPr lang="en-GB" sz="1900" dirty="0" smtClean="0">
              <a:solidFill>
                <a:schemeClr val="tx1">
                  <a:lumMod val="50000"/>
                  <a:lumOff val="50000"/>
                </a:schemeClr>
              </a:solidFill>
            </a:endParaRPr>
          </a:p>
          <a:p>
            <a:r>
              <a:rPr lang="en-GB" sz="1900" dirty="0" smtClean="0">
                <a:solidFill>
                  <a:schemeClr val="tx1">
                    <a:lumMod val="50000"/>
                    <a:lumOff val="50000"/>
                  </a:schemeClr>
                </a:solidFill>
              </a:rPr>
              <a:t>Understands pressures </a:t>
            </a:r>
            <a:r>
              <a:rPr lang="en-GB" sz="1900" dirty="0">
                <a:solidFill>
                  <a:schemeClr val="tx1">
                    <a:lumMod val="50000"/>
                    <a:lumOff val="50000"/>
                  </a:schemeClr>
                </a:solidFill>
              </a:rPr>
              <a:t>on </a:t>
            </a:r>
            <a:r>
              <a:rPr lang="en-GB" sz="1900" dirty="0" smtClean="0">
                <a:solidFill>
                  <a:schemeClr val="tx1">
                    <a:lumMod val="50000"/>
                    <a:lumOff val="50000"/>
                  </a:schemeClr>
                </a:solidFill>
              </a:rPr>
              <a:t>boss - knows objectives she/he </a:t>
            </a:r>
            <a:r>
              <a:rPr lang="en-GB" sz="1900" dirty="0">
                <a:solidFill>
                  <a:schemeClr val="tx1">
                    <a:lumMod val="50000"/>
                    <a:lumOff val="50000"/>
                  </a:schemeClr>
                </a:solidFill>
              </a:rPr>
              <a:t>is trying to </a:t>
            </a:r>
            <a:r>
              <a:rPr lang="en-GB" sz="1900" dirty="0" smtClean="0">
                <a:solidFill>
                  <a:schemeClr val="tx1">
                    <a:lumMod val="50000"/>
                    <a:lumOff val="50000"/>
                  </a:schemeClr>
                </a:solidFill>
              </a:rPr>
              <a:t>achieve</a:t>
            </a:r>
            <a:br>
              <a:rPr lang="en-GB" sz="1900" dirty="0" smtClean="0">
                <a:solidFill>
                  <a:schemeClr val="tx1">
                    <a:lumMod val="50000"/>
                    <a:lumOff val="50000"/>
                  </a:schemeClr>
                </a:solidFill>
              </a:rPr>
            </a:br>
            <a:endParaRPr lang="en-GB" sz="1900" dirty="0">
              <a:solidFill>
                <a:schemeClr val="tx1">
                  <a:lumMod val="50000"/>
                  <a:lumOff val="50000"/>
                </a:schemeClr>
              </a:solidFill>
            </a:endParaRPr>
          </a:p>
          <a:p>
            <a:r>
              <a:rPr lang="en-GB" sz="1900" dirty="0" smtClean="0">
                <a:solidFill>
                  <a:schemeClr val="tx1">
                    <a:lumMod val="50000"/>
                    <a:lumOff val="50000"/>
                  </a:schemeClr>
                </a:solidFill>
              </a:rPr>
              <a:t>Flags up problems early - no surprises.  Delivers </a:t>
            </a:r>
            <a:r>
              <a:rPr lang="en-GB" sz="1900" dirty="0">
                <a:solidFill>
                  <a:schemeClr val="tx1">
                    <a:lumMod val="50000"/>
                    <a:lumOff val="50000"/>
                  </a:schemeClr>
                </a:solidFill>
              </a:rPr>
              <a:t>on time and within </a:t>
            </a:r>
            <a:r>
              <a:rPr lang="en-GB" sz="1900" dirty="0" smtClean="0">
                <a:solidFill>
                  <a:schemeClr val="tx1">
                    <a:lumMod val="50000"/>
                    <a:lumOff val="50000"/>
                  </a:schemeClr>
                </a:solidFill>
              </a:rPr>
              <a:t>budget - ready to go the extra mile to achieve more than expected </a:t>
            </a:r>
          </a:p>
          <a:p>
            <a:pPr lvl="1"/>
            <a:endParaRPr lang="en-GB" dirty="0" smtClean="0">
              <a:solidFill>
                <a:schemeClr val="accent5">
                  <a:lumMod val="60000"/>
                  <a:lumOff val="40000"/>
                </a:schemeClr>
              </a:solidFill>
            </a:endParaRPr>
          </a:p>
          <a:p>
            <a:pPr lvl="1"/>
            <a:endParaRPr lang="en-GB" dirty="0" smtClean="0"/>
          </a:p>
        </p:txBody>
      </p:sp>
      <p:sp>
        <p:nvSpPr>
          <p:cNvPr id="5" name="Slide Number Placeholder 4"/>
          <p:cNvSpPr>
            <a:spLocks noGrp="1"/>
          </p:cNvSpPr>
          <p:nvPr>
            <p:ph type="sldNum" sz="quarter" idx="10"/>
          </p:nvPr>
        </p:nvSpPr>
        <p:spPr/>
        <p:txBody>
          <a:bodyPr/>
          <a:lstStyle/>
          <a:p>
            <a:fld id="{0BEEE8A8-925F-418E-BBB8-ECA001E3F739}" type="slidenum">
              <a:rPr lang="en-US" smtClean="0"/>
              <a:pPr/>
              <a:t>15</a:t>
            </a:fld>
            <a:endParaRPr lang="en-US"/>
          </a:p>
        </p:txBody>
      </p:sp>
    </p:spTree>
    <p:extLst>
      <p:ext uri="{BB962C8B-B14F-4D97-AF65-F5344CB8AC3E}">
        <p14:creationId xmlns:p14="http://schemas.microsoft.com/office/powerpoint/2010/main" val="14881548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3">
                                            <p:txEl>
                                              <p:pRg st="1" end="1"/>
                                            </p:txEl>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childTnLst>
                                </p:cTn>
                              </p:par>
                              <p:par>
                                <p:cTn id="19" presetID="1" presetClass="entr" presetSubtype="0" fill="hold" nodeType="withEffect">
                                  <p:stCondLst>
                                    <p:cond delay="0"/>
                                  </p:stCondLst>
                                  <p:childTnLst>
                                    <p:set>
                                      <p:cBhvr>
                                        <p:cTn id="20" dur="1" fill="hold">
                                          <p:stCondLst>
                                            <p:cond delay="0"/>
                                          </p:stCondLst>
                                        </p:cTn>
                                        <p:tgtEl>
                                          <p:spTgt spid="3">
                                            <p:txEl>
                                              <p:pRg st="5" end="5"/>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Selected Resources</a:t>
            </a:r>
            <a:endParaRPr lang="en-GB" sz="32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340768"/>
            <a:ext cx="8291264" cy="4785395"/>
          </a:xfrm>
        </p:spPr>
        <p:txBody>
          <a:bodyPr>
            <a:noAutofit/>
          </a:bodyPr>
          <a:lstStyle/>
          <a:p>
            <a:pPr lvl="1">
              <a:buFont typeface="Wingdings" pitchFamily="2" charset="2"/>
              <a:buChar char="Ø"/>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hlinkClick r:id="rId2"/>
              </a:rPr>
              <a:t>www.gov.uk</a:t>
            </a: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Government websites</a:t>
            </a:r>
          </a:p>
          <a:p>
            <a:pPr lvl="1">
              <a:buFont typeface="Wingdings" pitchFamily="2" charset="2"/>
              <a:buChar char="Ø"/>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hlinkClick r:id="rId3"/>
              </a:rPr>
              <a:t>www.managers.org.uk</a:t>
            </a: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Chartered Institute of Management</a:t>
            </a:r>
          </a:p>
          <a:p>
            <a:pPr lvl="1">
              <a:buFont typeface="Wingdings" pitchFamily="2" charset="2"/>
              <a:buChar char="Ø"/>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hlinkClick r:id="rId4"/>
              </a:rPr>
              <a:t>www.iod.com</a:t>
            </a: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Institute of Directors</a:t>
            </a:r>
          </a:p>
          <a:p>
            <a:pPr lvl="1">
              <a:buFont typeface="Wingdings" pitchFamily="2" charset="2"/>
              <a:buChar char="Ø"/>
            </a:pP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hlinkClick r:id="rId5"/>
              </a:rPr>
              <a:t>www.bbc.co.uk</a:t>
            </a:r>
            <a:r>
              <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rPr>
              <a:t>  BBC</a:t>
            </a:r>
          </a:p>
          <a:p>
            <a:pPr marL="457200" lvl="1" indent="0">
              <a:buNone/>
            </a:pPr>
            <a:endParaRPr lang="en-GB" sz="2000" dirty="0" smtClean="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marL="457200" lvl="1" indent="0">
              <a:buNone/>
            </a:pPr>
            <a:endParaRPr lang="en-GB" sz="2000" dirty="0">
              <a:solidFill>
                <a:schemeClr val="tx1">
                  <a:lumMod val="65000"/>
                  <a:lumOff val="35000"/>
                </a:schemeClr>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Ø"/>
            </a:pPr>
            <a:r>
              <a:rPr lang="en-GB" sz="2000"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The confusing British language – irony and understatement </a:t>
            </a:r>
            <a:r>
              <a:rPr lang="en-GB" sz="2000" dirty="0" err="1">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etc</a:t>
            </a:r>
            <a:endParaRPr lang="en-GB" sz="2000"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Ø"/>
            </a:pPr>
            <a:r>
              <a:rPr lang="en-GB" sz="2000" dirty="0" smtClean="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Millennials</a:t>
            </a:r>
          </a:p>
          <a:p>
            <a:pPr lvl="1">
              <a:buFont typeface="Wingdings" pitchFamily="2" charset="2"/>
              <a:buChar char="Ø"/>
            </a:pPr>
            <a:r>
              <a:rPr lang="en-GB" sz="2000" dirty="0" smtClean="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rPr>
              <a:t>Females working in male-dominated environments</a:t>
            </a:r>
            <a:endParaRPr lang="en-GB" sz="2000" dirty="0">
              <a:solidFill>
                <a:prstClr val="black">
                  <a:lumMod val="65000"/>
                  <a:lumOff val="35000"/>
                </a:prstClr>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Ø"/>
            </a:pPr>
            <a:endParaRPr lang="en-GB" sz="1800" dirty="0" smtClean="0">
              <a:solidFill>
                <a:schemeClr val="tx1">
                  <a:lumMod val="65000"/>
                  <a:lumOff val="35000"/>
                </a:schemeClr>
              </a:solidFill>
            </a:endParaRPr>
          </a:p>
        </p:txBody>
      </p:sp>
    </p:spTree>
    <p:extLst>
      <p:ext uri="{BB962C8B-B14F-4D97-AF65-F5344CB8AC3E}">
        <p14:creationId xmlns:p14="http://schemas.microsoft.com/office/powerpoint/2010/main" val="3214855051"/>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304800"/>
            <a:ext cx="8077200" cy="944562"/>
          </a:xfrm>
        </p:spPr>
        <p:txBody>
          <a:bodyPr>
            <a:normAutofit/>
          </a:bodyPr>
          <a:lstStyle/>
          <a:p>
            <a:r>
              <a:rPr lang="en-GB"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Summary</a:t>
            </a:r>
            <a:endParaRPr lang="en-GB" sz="32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p:txBody>
          <a:bodyPr>
            <a:normAutofit fontScale="62500" lnSpcReduction="20000"/>
          </a:bodyPr>
          <a:lstStyle/>
          <a:p>
            <a:pPr>
              <a:lnSpc>
                <a:spcPct val="120000"/>
              </a:lnSpc>
            </a:pPr>
            <a:r>
              <a:rPr lang="en-GB" sz="2400" b="1" dirty="0" smtClean="0">
                <a:solidFill>
                  <a:srgbClr val="575A5D"/>
                </a:solidFill>
              </a:rPr>
              <a:t>Persuasion culture rather than command culture. </a:t>
            </a:r>
            <a:r>
              <a:rPr lang="en-GB" sz="2400" dirty="0" smtClean="0">
                <a:solidFill>
                  <a:srgbClr val="575A5D"/>
                </a:solidFill>
              </a:rPr>
              <a:t>We like to ask questions and </a:t>
            </a:r>
            <a:r>
              <a:rPr lang="en-GB" sz="2400" dirty="0">
                <a:solidFill>
                  <a:srgbClr val="575A5D"/>
                </a:solidFill>
              </a:rPr>
              <a:t>challenge </a:t>
            </a:r>
            <a:r>
              <a:rPr lang="en-GB" sz="2400" dirty="0" smtClean="0">
                <a:solidFill>
                  <a:srgbClr val="575A5D"/>
                </a:solidFill>
              </a:rPr>
              <a:t>assumptions. British </a:t>
            </a:r>
            <a:r>
              <a:rPr lang="en-GB" sz="2400" dirty="0">
                <a:solidFill>
                  <a:srgbClr val="575A5D"/>
                </a:solidFill>
              </a:rPr>
              <a:t>don’t like to rush into things  they prefer a gradual approach, and like to look at creative alternatives. </a:t>
            </a:r>
            <a:endParaRPr lang="en-GB" sz="2400" dirty="0" smtClean="0">
              <a:solidFill>
                <a:srgbClr val="575A5D"/>
              </a:solidFill>
            </a:endParaRPr>
          </a:p>
          <a:p>
            <a:pPr>
              <a:lnSpc>
                <a:spcPct val="120000"/>
              </a:lnSpc>
            </a:pPr>
            <a:endParaRPr lang="en-GB" sz="2400" dirty="0">
              <a:solidFill>
                <a:srgbClr val="575A5D"/>
              </a:solidFill>
            </a:endParaRPr>
          </a:p>
          <a:p>
            <a:pPr>
              <a:lnSpc>
                <a:spcPct val="120000"/>
              </a:lnSpc>
            </a:pPr>
            <a:r>
              <a:rPr lang="en-GB" sz="2400" dirty="0">
                <a:solidFill>
                  <a:srgbClr val="575A5D"/>
                </a:solidFill>
              </a:rPr>
              <a:t>Brits prefer to avoid conflict. </a:t>
            </a:r>
            <a:r>
              <a:rPr lang="en-GB" sz="2400" b="1" dirty="0">
                <a:solidFill>
                  <a:srgbClr val="575A5D"/>
                </a:solidFill>
              </a:rPr>
              <a:t>Politeness and “win/win” </a:t>
            </a:r>
            <a:r>
              <a:rPr lang="en-GB" sz="2400" dirty="0">
                <a:solidFill>
                  <a:srgbClr val="575A5D"/>
                </a:solidFill>
              </a:rPr>
              <a:t>are appreciated. </a:t>
            </a:r>
            <a:r>
              <a:rPr lang="en-GB" sz="2400" dirty="0" smtClean="0">
                <a:solidFill>
                  <a:srgbClr val="575A5D"/>
                </a:solidFill>
              </a:rPr>
              <a:t>Lobbying </a:t>
            </a:r>
            <a:r>
              <a:rPr lang="en-GB" sz="2400" dirty="0">
                <a:solidFill>
                  <a:srgbClr val="575A5D"/>
                </a:solidFill>
              </a:rPr>
              <a:t>gently in advance is can be helpful. </a:t>
            </a:r>
            <a:r>
              <a:rPr lang="en-GB" sz="2400" dirty="0" smtClean="0">
                <a:solidFill>
                  <a:srgbClr val="575A5D"/>
                </a:solidFill>
              </a:rPr>
              <a:t>Go to the pub.</a:t>
            </a:r>
            <a:endParaRPr lang="en-GB" sz="2400" dirty="0">
              <a:solidFill>
                <a:srgbClr val="575A5D"/>
              </a:solidFill>
            </a:endParaRPr>
          </a:p>
          <a:p>
            <a:pPr>
              <a:lnSpc>
                <a:spcPct val="120000"/>
              </a:lnSpc>
            </a:pPr>
            <a:endParaRPr lang="en-GB" sz="2400" dirty="0" smtClean="0">
              <a:solidFill>
                <a:srgbClr val="575A5D"/>
              </a:solidFill>
            </a:endParaRPr>
          </a:p>
          <a:p>
            <a:pPr>
              <a:lnSpc>
                <a:spcPct val="120000"/>
              </a:lnSpc>
            </a:pPr>
            <a:r>
              <a:rPr lang="en-GB" sz="2400" dirty="0">
                <a:solidFill>
                  <a:srgbClr val="575A5D"/>
                </a:solidFill>
              </a:rPr>
              <a:t>Brits are more indirect </a:t>
            </a:r>
            <a:r>
              <a:rPr lang="en-GB" sz="2400" dirty="0" smtClean="0">
                <a:solidFill>
                  <a:srgbClr val="575A5D"/>
                </a:solidFill>
              </a:rPr>
              <a:t>than, say, Americans or Dutch. </a:t>
            </a:r>
            <a:r>
              <a:rPr lang="en-GB" sz="2400" b="1" dirty="0">
                <a:solidFill>
                  <a:srgbClr val="575A5D"/>
                </a:solidFill>
              </a:rPr>
              <a:t>We speak a different language. </a:t>
            </a:r>
            <a:r>
              <a:rPr lang="en-GB" sz="2400" dirty="0">
                <a:solidFill>
                  <a:srgbClr val="575A5D"/>
                </a:solidFill>
              </a:rPr>
              <a:t>We </a:t>
            </a:r>
            <a:r>
              <a:rPr lang="en-GB" sz="2400" dirty="0" smtClean="0">
                <a:solidFill>
                  <a:srgbClr val="575A5D"/>
                </a:solidFill>
              </a:rPr>
              <a:t>understate and  are </a:t>
            </a:r>
            <a:r>
              <a:rPr lang="en-GB" sz="2400" dirty="0">
                <a:solidFill>
                  <a:srgbClr val="575A5D"/>
                </a:solidFill>
              </a:rPr>
              <a:t>usually less noisy</a:t>
            </a:r>
            <a:r>
              <a:rPr lang="en-GB" sz="2400" dirty="0" smtClean="0">
                <a:solidFill>
                  <a:srgbClr val="575A5D"/>
                </a:solidFill>
              </a:rPr>
              <a:t>. (See accompanying paper)</a:t>
            </a:r>
          </a:p>
          <a:p>
            <a:pPr>
              <a:lnSpc>
                <a:spcPct val="120000"/>
              </a:lnSpc>
            </a:pPr>
            <a:endParaRPr lang="en-GB" sz="2400" dirty="0">
              <a:solidFill>
                <a:srgbClr val="575A5D"/>
              </a:solidFill>
            </a:endParaRPr>
          </a:p>
          <a:p>
            <a:pPr>
              <a:lnSpc>
                <a:spcPct val="120000"/>
              </a:lnSpc>
            </a:pPr>
            <a:r>
              <a:rPr lang="en-GB" sz="2400" dirty="0" smtClean="0">
                <a:solidFill>
                  <a:srgbClr val="575A5D"/>
                </a:solidFill>
              </a:rPr>
              <a:t>Many of </a:t>
            </a:r>
            <a:r>
              <a:rPr lang="en-GB" sz="2400" dirty="0">
                <a:solidFill>
                  <a:srgbClr val="575A5D"/>
                </a:solidFill>
              </a:rPr>
              <a:t>our </a:t>
            </a:r>
            <a:r>
              <a:rPr lang="en-GB" sz="2400" dirty="0" smtClean="0">
                <a:solidFill>
                  <a:srgbClr val="575A5D"/>
                </a:solidFill>
              </a:rPr>
              <a:t>processes, government/national organisations </a:t>
            </a:r>
            <a:r>
              <a:rPr lang="en-GB" sz="2400" dirty="0">
                <a:solidFill>
                  <a:srgbClr val="575A5D"/>
                </a:solidFill>
              </a:rPr>
              <a:t>are </a:t>
            </a:r>
            <a:r>
              <a:rPr lang="en-GB" sz="2400" dirty="0" smtClean="0">
                <a:solidFill>
                  <a:srgbClr val="575A5D"/>
                </a:solidFill>
              </a:rPr>
              <a:t>unwieldy – the result of  generations </a:t>
            </a:r>
            <a:r>
              <a:rPr lang="en-GB" sz="2400" dirty="0">
                <a:solidFill>
                  <a:srgbClr val="575A5D"/>
                </a:solidFill>
              </a:rPr>
              <a:t>of compromise. A good dose of </a:t>
            </a:r>
            <a:r>
              <a:rPr lang="en-GB" sz="2400" b="1" dirty="0" smtClean="0">
                <a:solidFill>
                  <a:srgbClr val="575A5D"/>
                </a:solidFill>
              </a:rPr>
              <a:t>American-style </a:t>
            </a:r>
            <a:r>
              <a:rPr lang="en-GB" sz="2400" b="1" dirty="0">
                <a:solidFill>
                  <a:srgbClr val="575A5D"/>
                </a:solidFill>
              </a:rPr>
              <a:t>focus and “can do” </a:t>
            </a:r>
            <a:r>
              <a:rPr lang="en-GB" sz="2400" dirty="0">
                <a:solidFill>
                  <a:srgbClr val="575A5D"/>
                </a:solidFill>
              </a:rPr>
              <a:t>is often helpful in getting </a:t>
            </a:r>
            <a:r>
              <a:rPr lang="en-GB" sz="2400" dirty="0" smtClean="0">
                <a:solidFill>
                  <a:srgbClr val="575A5D"/>
                </a:solidFill>
              </a:rPr>
              <a:t>action and clarity, </a:t>
            </a:r>
            <a:r>
              <a:rPr lang="en-GB" sz="2400" dirty="0">
                <a:solidFill>
                  <a:srgbClr val="575A5D"/>
                </a:solidFill>
              </a:rPr>
              <a:t>but </a:t>
            </a:r>
            <a:r>
              <a:rPr lang="en-GB" sz="2400" dirty="0" smtClean="0">
                <a:solidFill>
                  <a:srgbClr val="575A5D"/>
                </a:solidFill>
              </a:rPr>
              <a:t>let people have their say first.</a:t>
            </a:r>
            <a:endParaRPr lang="en-GB" sz="2400" dirty="0">
              <a:solidFill>
                <a:srgbClr val="575A5D"/>
              </a:solidFill>
            </a:endParaRPr>
          </a:p>
          <a:p>
            <a:pPr>
              <a:lnSpc>
                <a:spcPct val="120000"/>
              </a:lnSpc>
            </a:pPr>
            <a:endParaRPr lang="en-GB" sz="2400" dirty="0" smtClean="0">
              <a:solidFill>
                <a:srgbClr val="575A5D"/>
              </a:solidFill>
            </a:endParaRPr>
          </a:p>
          <a:p>
            <a:pPr>
              <a:lnSpc>
                <a:spcPct val="120000"/>
              </a:lnSpc>
            </a:pPr>
            <a:r>
              <a:rPr lang="en-GB" sz="2400" b="1" dirty="0" smtClean="0">
                <a:solidFill>
                  <a:srgbClr val="575A5D"/>
                </a:solidFill>
              </a:rPr>
              <a:t>International orientation. </a:t>
            </a:r>
            <a:r>
              <a:rPr lang="en-GB" sz="2400" dirty="0" smtClean="0">
                <a:solidFill>
                  <a:srgbClr val="575A5D"/>
                </a:solidFill>
              </a:rPr>
              <a:t>We have thirty other countries within 2½ hours flying time of London – and the free time to visit them.</a:t>
            </a:r>
            <a:endParaRPr lang="en-GB" sz="2400" dirty="0">
              <a:solidFill>
                <a:srgbClr val="575A5D"/>
              </a:solidFill>
            </a:endParaRPr>
          </a:p>
          <a:p>
            <a:pPr>
              <a:lnSpc>
                <a:spcPct val="120000"/>
              </a:lnSpc>
            </a:pPr>
            <a:endParaRPr lang="en-GB" sz="2400" dirty="0" smtClean="0">
              <a:solidFill>
                <a:srgbClr val="575A5D"/>
              </a:solidFill>
            </a:endParaRPr>
          </a:p>
          <a:p>
            <a:pPr>
              <a:lnSpc>
                <a:spcPct val="120000"/>
              </a:lnSpc>
            </a:pPr>
            <a:endParaRPr lang="en-GB" sz="2400" dirty="0">
              <a:solidFill>
                <a:srgbClr val="575A5D"/>
              </a:solidFill>
            </a:endParaRPr>
          </a:p>
          <a:p>
            <a:pPr>
              <a:lnSpc>
                <a:spcPct val="120000"/>
              </a:lnSpc>
            </a:pPr>
            <a:endParaRPr lang="en-GB" sz="2400" dirty="0" smtClean="0">
              <a:solidFill>
                <a:srgbClr val="575A5D"/>
              </a:solidFill>
            </a:endParaRPr>
          </a:p>
          <a:p>
            <a:pPr>
              <a:lnSpc>
                <a:spcPct val="120000"/>
              </a:lnSpc>
            </a:pPr>
            <a:endParaRPr lang="en-GB" sz="2400" dirty="0" smtClean="0">
              <a:solidFill>
                <a:srgbClr val="575A5D"/>
              </a:solidFill>
            </a:endParaRPr>
          </a:p>
          <a:p>
            <a:endParaRPr lang="en-GB" sz="2400" dirty="0" smtClean="0"/>
          </a:p>
          <a:p>
            <a:endParaRPr lang="en-GB" sz="2400" dirty="0"/>
          </a:p>
          <a:p>
            <a:endParaRPr lang="en-GB" dirty="0"/>
          </a:p>
        </p:txBody>
      </p:sp>
      <p:sp>
        <p:nvSpPr>
          <p:cNvPr id="4" name="Slide Number Placeholder 3"/>
          <p:cNvSpPr>
            <a:spLocks noGrp="1"/>
          </p:cNvSpPr>
          <p:nvPr>
            <p:ph type="sldNum" sz="quarter" idx="4294967295"/>
          </p:nvPr>
        </p:nvSpPr>
        <p:spPr>
          <a:xfrm>
            <a:off x="8153400" y="6434766"/>
            <a:ext cx="457200" cy="210312"/>
          </a:xfrm>
          <a:prstGeom prst="rect">
            <a:avLst/>
          </a:prstGeom>
        </p:spPr>
        <p:txBody>
          <a:bodyPr/>
          <a:lstStyle/>
          <a:p>
            <a:fld id="{128B9000-4C22-4324-B547-C15B7C09118D}" type="slidenum">
              <a:rPr lang="en-US" smtClean="0">
                <a:solidFill>
                  <a:srgbClr val="000000">
                    <a:lumMod val="75000"/>
                    <a:lumOff val="25000"/>
                  </a:srgbClr>
                </a:solidFill>
              </a:rPr>
              <a:pPr/>
              <a:t>17</a:t>
            </a:fld>
            <a:endParaRPr lang="en-US" dirty="0">
              <a:solidFill>
                <a:srgbClr val="000000">
                  <a:lumMod val="75000"/>
                  <a:lumOff val="25000"/>
                </a:srgbClr>
              </a:solidFill>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05320" y="34159"/>
            <a:ext cx="1538680" cy="1152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545502291"/>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Autofit/>
          </a:bodyPr>
          <a:lstStyle/>
          <a:p>
            <a:pPr algn="ctr"/>
            <a:r>
              <a:rPr lang="en-GB"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Contents</a:t>
            </a:r>
            <a:endParaRPr lang="en-GB"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457200" y="1371600"/>
            <a:ext cx="8686800" cy="4800600"/>
          </a:xfrm>
        </p:spPr>
        <p:txBody>
          <a:bodyPr>
            <a:normAutofit fontScale="92500"/>
          </a:bodyPr>
          <a:lstStyle/>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Social, historical and political </a:t>
            </a: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context</a:t>
            </a:r>
          </a:p>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Work and business environment, </a:t>
            </a:r>
          </a:p>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Relationship building</a:t>
            </a:r>
          </a:p>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Meetings</a:t>
            </a:r>
            <a:endParaRPr lang="en-US" sz="34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Leadership</a:t>
            </a:r>
          </a:p>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Teams </a:t>
            </a:r>
          </a:p>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Feedback</a:t>
            </a:r>
          </a:p>
          <a:p>
            <a:pPr marL="457200" lvl="1" indent="-457200">
              <a:buClr>
                <a:schemeClr val="bg1">
                  <a:lumMod val="50000"/>
                </a:schemeClr>
              </a:buClr>
              <a:buSzPct val="125000"/>
              <a:buFont typeface="Arial" panose="020B0604020202020204" pitchFamily="34" charset="0"/>
              <a:buChar char="•"/>
            </a:pPr>
            <a:r>
              <a:rPr lang="en-US" sz="34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Decision making</a:t>
            </a:r>
          </a:p>
          <a:p>
            <a:endParaRPr lang="en-GB" dirty="0" smtClean="0">
              <a:solidFill>
                <a:schemeClr val="accent5">
                  <a:lumMod val="60000"/>
                  <a:lumOff val="40000"/>
                </a:schemeClr>
              </a:solidFill>
            </a:endParaRPr>
          </a:p>
          <a:p>
            <a:endParaRPr lang="en-GB" dirty="0" smtClean="0">
              <a:solidFill>
                <a:schemeClr val="accent5">
                  <a:lumMod val="60000"/>
                  <a:lumOff val="40000"/>
                </a:schemeClr>
              </a:solidFill>
            </a:endParaRPr>
          </a:p>
          <a:p>
            <a:endParaRPr lang="en-GB" dirty="0" smtClean="0">
              <a:solidFill>
                <a:schemeClr val="accent5">
                  <a:lumMod val="60000"/>
                  <a:lumOff val="40000"/>
                </a:schemeClr>
              </a:solidFill>
            </a:endParaRPr>
          </a:p>
          <a:p>
            <a:pPr>
              <a:buNone/>
            </a:pPr>
            <a:endParaRPr lang="en-GB" dirty="0">
              <a:solidFill>
                <a:schemeClr val="accent5">
                  <a:lumMod val="60000"/>
                  <a:lumOff val="40000"/>
                </a:schemeClr>
              </a:solidFill>
            </a:endParaRPr>
          </a:p>
        </p:txBody>
      </p:sp>
      <p:sp>
        <p:nvSpPr>
          <p:cNvPr id="4" name="Slide Number Placeholder 3"/>
          <p:cNvSpPr>
            <a:spLocks noGrp="1"/>
          </p:cNvSpPr>
          <p:nvPr>
            <p:ph type="sldNum" sz="quarter" idx="4294967295"/>
          </p:nvPr>
        </p:nvSpPr>
        <p:spPr>
          <a:xfrm>
            <a:off x="8153400" y="6434766"/>
            <a:ext cx="457200" cy="210312"/>
          </a:xfrm>
          <a:prstGeom prst="rect">
            <a:avLst/>
          </a:prstGeom>
        </p:spPr>
        <p:txBody>
          <a:bodyPr/>
          <a:lstStyle/>
          <a:p>
            <a:fld id="{128B9000-4C22-4324-B547-C15B7C09118D}" type="slidenum">
              <a:rPr lang="en-US" smtClean="0">
                <a:solidFill>
                  <a:srgbClr val="000000">
                    <a:lumMod val="75000"/>
                    <a:lumOff val="25000"/>
                  </a:srgbClr>
                </a:solidFill>
              </a:rPr>
              <a:pPr/>
              <a:t>2</a:t>
            </a:fld>
            <a:endParaRPr lang="en-US" dirty="0">
              <a:solidFill>
                <a:srgbClr val="000000">
                  <a:lumMod val="75000"/>
                  <a:lumOff val="25000"/>
                </a:srgbClr>
              </a:solidFill>
            </a:endParaRP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812360" y="116632"/>
            <a:ext cx="1133475" cy="1066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32150141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showMasterPhAnim="0">
  <p:cSld>
    <p:spTree>
      <p:nvGrpSpPr>
        <p:cNvPr id="1" name=""/>
        <p:cNvGrpSpPr/>
        <p:nvPr/>
      </p:nvGrpSpPr>
      <p:grpSpPr>
        <a:xfrm>
          <a:off x="0" y="0"/>
          <a:ext cx="0" cy="0"/>
          <a:chOff x="0" y="0"/>
          <a:chExt cx="0" cy="0"/>
        </a:xfrm>
      </p:grpSpPr>
      <p:pic>
        <p:nvPicPr>
          <p:cNvPr id="12290" name="Picture 2" descr="File:Devonshire tea.jpg">
            <a:hlinkClick r:id="rId3"/>
          </p:cNvPr>
          <p:cNvPicPr>
            <a:picLocks noChangeAspect="1" noChangeArrowheads="1"/>
          </p:cNvPicPr>
          <p:nvPr/>
        </p:nvPicPr>
        <p:blipFill>
          <a:blip r:embed="rId4" cstate="print"/>
          <a:srcRect/>
          <a:stretch>
            <a:fillRect/>
          </a:stretch>
        </p:blipFill>
        <p:spPr bwMode="auto">
          <a:xfrm>
            <a:off x="155571" y="5012070"/>
            <a:ext cx="2095776" cy="1294142"/>
          </a:xfrm>
          <a:prstGeom prst="rect">
            <a:avLst/>
          </a:prstGeom>
          <a:noFill/>
        </p:spPr>
      </p:pic>
      <p:pic>
        <p:nvPicPr>
          <p:cNvPr id="1027" name="Picture 3"/>
          <p:cNvPicPr>
            <a:picLocks noChangeAspect="1" noChangeArrowheads="1"/>
          </p:cNvPicPr>
          <p:nvPr/>
        </p:nvPicPr>
        <p:blipFill>
          <a:blip r:embed="rId5" cstate="print">
            <a:extLst>
              <a:ext uri="{28A0092B-C50C-407E-A947-70E740481C1C}">
                <a14:useLocalDpi xmlns:a14="http://schemas.microsoft.com/office/drawing/2010/main" val="0"/>
              </a:ext>
            </a:extLst>
          </a:blip>
          <a:srcRect l="12705" t="11136" r="13258" b="-68"/>
          <a:stretch>
            <a:fillRect/>
          </a:stretch>
        </p:blipFill>
        <p:spPr bwMode="auto">
          <a:xfrm>
            <a:off x="3915210" y="1245479"/>
            <a:ext cx="1609290" cy="144981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594528" y="1228378"/>
            <a:ext cx="2315320" cy="174319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7" name="Picture 25" descr="arndale_shopping_centre_manchester"/>
          <p:cNvPicPr>
            <a:picLocks noChangeAspect="1" noChangeArrowheads="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6239965" y="4445879"/>
            <a:ext cx="2674977" cy="186194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00" name="Picture 13" descr="Bus"/>
          <p:cNvPicPr>
            <a:picLocks noGrp="1" noChangeAspect="1" noChangeArrowheads="1"/>
          </p:cNvPicPr>
          <p:nvPr>
            <p:ph sz="quarter" idx="1"/>
          </p:nvPr>
        </p:nvPicPr>
        <p:blipFill>
          <a:blip r:embed="rId8" cstate="print">
            <a:extLst>
              <a:ext uri="{28A0092B-C50C-407E-A947-70E740481C1C}">
                <a14:useLocalDpi xmlns:a14="http://schemas.microsoft.com/office/drawing/2010/main" val="0"/>
              </a:ext>
            </a:extLst>
          </a:blip>
          <a:srcRect/>
          <a:stretch>
            <a:fillRect/>
          </a:stretch>
        </p:blipFill>
        <p:spPr>
          <a:xfrm>
            <a:off x="141894" y="1218258"/>
            <a:ext cx="1589087" cy="2160587"/>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62472" name="Rectangle 8"/>
          <p:cNvSpPr>
            <a:spLocks noGrp="1" noChangeArrowheads="1"/>
          </p:cNvSpPr>
          <p:nvPr>
            <p:ph type="title" sz="quarter"/>
          </p:nvPr>
        </p:nvSpPr>
        <p:spPr>
          <a:xfrm>
            <a:off x="381000" y="83372"/>
            <a:ext cx="8229600" cy="957152"/>
          </a:xfrm>
        </p:spPr>
        <p:txBody>
          <a:bodyPr>
            <a:normAutofit/>
          </a:bodyPr>
          <a:lstStyle/>
          <a:p>
            <a:pPr eaLnBrk="1" hangingPunct="1"/>
            <a:r>
              <a:rPr lang="en-GB"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Some Images of British Life</a:t>
            </a:r>
          </a:p>
        </p:txBody>
      </p:sp>
      <p:pic>
        <p:nvPicPr>
          <p:cNvPr id="4101" name="Picture 14" descr="cricket village green"/>
          <p:cNvPicPr>
            <a:picLocks noGrp="1" noChangeAspect="1" noChangeArrowheads="1"/>
          </p:cNvPicPr>
          <p:nvPr>
            <p:ph sz="quarter" idx="2"/>
          </p:nvPr>
        </p:nvPicPr>
        <p:blipFill>
          <a:blip r:embed="rId9" cstate="print">
            <a:extLst>
              <a:ext uri="{28A0092B-C50C-407E-A947-70E740481C1C}">
                <a14:useLocalDpi xmlns:a14="http://schemas.microsoft.com/office/drawing/2010/main" val="0"/>
              </a:ext>
            </a:extLst>
          </a:blip>
          <a:srcRect/>
          <a:stretch>
            <a:fillRect/>
          </a:stretch>
        </p:blipFill>
        <p:spPr>
          <a:xfrm>
            <a:off x="6741240" y="1251633"/>
            <a:ext cx="2150504" cy="13906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08" name="Picture 27" descr="london-theatre-district"/>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1702671" y="4488182"/>
            <a:ext cx="2601302" cy="182553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110" name="Picture 14"/>
          <p:cNvPicPr>
            <a:picLocks noChangeAspect="1" noChangeArrowheads="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5675586" y="1243832"/>
            <a:ext cx="1307101" cy="196422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descr="http://upload.wikimedia.org/wikipedia/commons/5/59/North_Sea_oil_platform.jpg"/>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6467950" y="2654553"/>
            <a:ext cx="2439560" cy="1830735"/>
          </a:xfrm>
          <a:prstGeom prst="rect">
            <a:avLst/>
          </a:prstGeom>
          <a:noFill/>
          <a:extLst>
            <a:ext uri="{909E8E84-426E-40DD-AFC4-6F175D3DCCD1}">
              <a14:hiddenFill xmlns:a14="http://schemas.microsoft.com/office/drawing/2010/main">
                <a:solidFill>
                  <a:srgbClr val="FFFFFF"/>
                </a:solidFill>
              </a14:hiddenFill>
            </a:ext>
          </a:extLst>
        </p:spPr>
      </p:pic>
      <p:pic>
        <p:nvPicPr>
          <p:cNvPr id="4102" name="Picture 15" descr="multi-culti"/>
          <p:cNvPicPr>
            <a:picLocks noGrp="1" noChangeAspect="1" noChangeArrowheads="1"/>
          </p:cNvPicPr>
          <p:nvPr>
            <p:ph sz="quarter" idx="3"/>
          </p:nvPr>
        </p:nvPicPr>
        <p:blipFill>
          <a:blip r:embed="rId13" cstate="print">
            <a:extLst>
              <a:ext uri="{28A0092B-C50C-407E-A947-70E740481C1C}">
                <a14:useLocalDpi xmlns:a14="http://schemas.microsoft.com/office/drawing/2010/main" val="0"/>
              </a:ext>
            </a:extLst>
          </a:blip>
          <a:srcRect/>
          <a:stretch>
            <a:fillRect/>
          </a:stretch>
        </p:blipFill>
        <p:spPr>
          <a:xfrm>
            <a:off x="141894" y="3340727"/>
            <a:ext cx="2082974" cy="1808350"/>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 name="Picture 2"/>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4273738" y="4330124"/>
            <a:ext cx="2489872" cy="197608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9" name="Picture 5"/>
          <p:cNvPicPr>
            <a:picLocks noChangeAspect="1" noChangeArrowheads="1"/>
          </p:cNvPicPr>
          <p:nvPr/>
        </p:nvPicPr>
        <p:blipFill>
          <a:blip r:embed="rId15" cstate="print">
            <a:extLst>
              <a:ext uri="{28A0092B-C50C-407E-A947-70E740481C1C}">
                <a14:useLocalDpi xmlns:a14="http://schemas.microsoft.com/office/drawing/2010/main" val="0"/>
              </a:ext>
            </a:extLst>
          </a:blip>
          <a:srcRect/>
          <a:stretch>
            <a:fillRect/>
          </a:stretch>
        </p:blipFill>
        <p:spPr bwMode="auto">
          <a:xfrm>
            <a:off x="4079590" y="3198839"/>
            <a:ext cx="2102897" cy="131060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4103" name="Picture 16" descr="story"/>
          <p:cNvPicPr>
            <a:picLocks noGrp="1" noChangeAspect="1" noChangeArrowheads="1"/>
          </p:cNvPicPr>
          <p:nvPr>
            <p:ph sz="quarter" idx="4"/>
          </p:nvPr>
        </p:nvPicPr>
        <p:blipFill>
          <a:blip r:embed="rId16" cstate="print">
            <a:extLst>
              <a:ext uri="{28A0092B-C50C-407E-A947-70E740481C1C}">
                <a14:useLocalDpi xmlns:a14="http://schemas.microsoft.com/office/drawing/2010/main" val="0"/>
              </a:ext>
            </a:extLst>
          </a:blip>
          <a:srcRect/>
          <a:stretch>
            <a:fillRect/>
          </a:stretch>
        </p:blipFill>
        <p:spPr>
          <a:xfrm>
            <a:off x="2087059" y="2951240"/>
            <a:ext cx="1642242" cy="1805806"/>
          </a:xfrm>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 name="Picture 2"/>
          <p:cNvPicPr>
            <a:picLocks noChangeAspect="1" noChangeArrowheads="1"/>
          </p:cNvPicPr>
          <p:nvPr/>
        </p:nvPicPr>
        <p:blipFill>
          <a:blip r:embed="rId17" cstate="print">
            <a:extLst>
              <a:ext uri="{28A0092B-C50C-407E-A947-70E740481C1C}">
                <a14:useLocalDpi xmlns:a14="http://schemas.microsoft.com/office/drawing/2010/main" val="0"/>
              </a:ext>
            </a:extLst>
          </a:blip>
          <a:srcRect/>
          <a:stretch>
            <a:fillRect/>
          </a:stretch>
        </p:blipFill>
        <p:spPr bwMode="auto">
          <a:xfrm>
            <a:off x="2908180" y="2308379"/>
            <a:ext cx="2540832" cy="152449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5"/>
          <p:cNvPicPr>
            <a:picLocks noChangeAspect="1" noChangeArrowheads="1"/>
          </p:cNvPicPr>
          <p:nvPr/>
        </p:nvPicPr>
        <p:blipFill>
          <a:blip r:embed="rId18" cstate="print">
            <a:extLst>
              <a:ext uri="{28A0092B-C50C-407E-A947-70E740481C1C}">
                <a14:useLocalDpi xmlns:a14="http://schemas.microsoft.com/office/drawing/2010/main" val="0"/>
              </a:ext>
            </a:extLst>
          </a:blip>
          <a:srcRect/>
          <a:stretch>
            <a:fillRect/>
          </a:stretch>
        </p:blipFill>
        <p:spPr bwMode="auto">
          <a:xfrm>
            <a:off x="5891248" y="3735765"/>
            <a:ext cx="875776" cy="13574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20" name="Slide Number Placeholder 19"/>
          <p:cNvSpPr>
            <a:spLocks noGrp="1"/>
          </p:cNvSpPr>
          <p:nvPr>
            <p:ph type="sldNum" sz="quarter" idx="12"/>
          </p:nvPr>
        </p:nvSpPr>
        <p:spPr/>
        <p:txBody>
          <a:bodyPr/>
          <a:lstStyle/>
          <a:p>
            <a:pPr>
              <a:defRPr/>
            </a:pPr>
            <a:fld id="{2D7B3283-D670-4771-9C30-3E6323EC856A}" type="slidenum">
              <a:rPr lang="en-GB" smtClean="0"/>
              <a:pPr>
                <a:defRPr/>
              </a:pPr>
              <a:t>3</a:t>
            </a:fld>
            <a:endParaRPr lang="en-GB"/>
          </a:p>
        </p:txBody>
      </p:sp>
      <p:pic>
        <p:nvPicPr>
          <p:cNvPr id="4" name="Picture 2"/>
          <p:cNvPicPr>
            <a:picLocks noChangeAspect="1" noChangeArrowheads="1"/>
          </p:cNvPicPr>
          <p:nvPr/>
        </p:nvPicPr>
        <p:blipFill>
          <a:blip r:embed="rId19" cstate="print">
            <a:extLst>
              <a:ext uri="{28A0092B-C50C-407E-A947-70E740481C1C}">
                <a14:useLocalDpi xmlns:a14="http://schemas.microsoft.com/office/drawing/2010/main" val="0"/>
              </a:ext>
            </a:extLst>
          </a:blip>
          <a:srcRect/>
          <a:stretch>
            <a:fillRect/>
          </a:stretch>
        </p:blipFill>
        <p:spPr bwMode="auto">
          <a:xfrm>
            <a:off x="3433598" y="3810000"/>
            <a:ext cx="9525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01266222"/>
      </p:ext>
    </p:extLst>
  </p:cSld>
  <p:clrMapOvr>
    <a:masterClrMapping/>
  </p:clrMapOvr>
  <p:transition spd="med"/>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7" name="Rectangle 2"/>
          <p:cNvSpPr>
            <a:spLocks noGrp="1" noChangeArrowheads="1"/>
          </p:cNvSpPr>
          <p:nvPr>
            <p:ph type="title"/>
          </p:nvPr>
        </p:nvSpPr>
        <p:spPr>
          <a:xfrm>
            <a:off x="609600" y="110369"/>
            <a:ext cx="8229600" cy="639762"/>
          </a:xfrm>
        </p:spPr>
        <p:txBody>
          <a:bodyPr>
            <a:normAutofit fontScale="90000"/>
          </a:bodyPr>
          <a:lstStyle/>
          <a:p>
            <a:pPr algn="l" eaLnBrk="1" hangingPunct="1"/>
            <a:r>
              <a:rPr lang="en-GB" sz="36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            Our history</a:t>
            </a:r>
          </a:p>
        </p:txBody>
      </p:sp>
      <p:sp>
        <p:nvSpPr>
          <p:cNvPr id="6148" name="Rectangle 3"/>
          <p:cNvSpPr>
            <a:spLocks noGrp="1" noChangeArrowheads="1"/>
          </p:cNvSpPr>
          <p:nvPr>
            <p:ph type="body" idx="1"/>
          </p:nvPr>
        </p:nvSpPr>
        <p:spPr>
          <a:xfrm>
            <a:off x="510506" y="1600201"/>
            <a:ext cx="8404894" cy="4952999"/>
          </a:xfrm>
        </p:spPr>
        <p:txBody>
          <a:bodyPr>
            <a:normAutofit fontScale="77500" lnSpcReduction="20000"/>
          </a:bodyPr>
          <a:lstStyle/>
          <a:p>
            <a:pPr eaLnBrk="1" hangingPunct="1">
              <a:lnSpc>
                <a:spcPct val="110000"/>
              </a:lnSpc>
              <a:buNone/>
            </a:pPr>
            <a:r>
              <a:rPr lang="en-GB" sz="21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1000-1700</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t>
            </a:r>
            <a:r>
              <a:rPr lang="en-GB" sz="21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Forming the British nation: Anglo-Saxons/Vikings, Danes, Normans, Scots, Welsh, Irish. Sovereignty transferred from Crown to Parliament. “Bill of Rights</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endPar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a:lnSpc>
                <a:spcPct val="110000"/>
              </a:lnSpc>
            </a:pPr>
            <a:endParaRPr lang="en-GB" sz="2100" dirty="0">
              <a:solidFill>
                <a:srgbClr val="575A5D"/>
              </a:solidFill>
              <a:latin typeface="Verdana" panose="020B0604030504040204" pitchFamily="34" charset="0"/>
              <a:ea typeface="Verdana" panose="020B0604030504040204" pitchFamily="34" charset="0"/>
              <a:cs typeface="Verdana" panose="020B0604030504040204" pitchFamily="34" charset="0"/>
            </a:endParaRPr>
          </a:p>
          <a:p>
            <a:pPr>
              <a:lnSpc>
                <a:spcPct val="110000"/>
              </a:lnSpc>
              <a:buNone/>
            </a:pPr>
            <a:r>
              <a:rPr lang="en-GB" sz="21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1700–1900</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r>
              <a:rPr lang="en-GB" sz="2100" dirty="0">
                <a:solidFill>
                  <a:srgbClr val="575A5D"/>
                </a:solidFill>
                <a:latin typeface="Verdana" panose="020B0604030504040204" pitchFamily="34" charset="0"/>
                <a:ea typeface="Verdana" panose="020B0604030504040204" pitchFamily="34" charset="0"/>
                <a:cs typeface="Verdana" panose="020B0604030504040204" pitchFamily="34" charset="0"/>
              </a:rPr>
              <a:t>1707  Act of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Union (England &amp; Scotland).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Industrial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Revolution. Huge Empire. Many, many inventions – and still today. “To be born an Englishman is to win the lottery of life”.</a:t>
            </a:r>
            <a:b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br>
            <a:endPar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110000"/>
              </a:lnSpc>
              <a:buNone/>
            </a:pPr>
            <a:r>
              <a:rPr lang="en-GB" sz="21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1900 -1975</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t>
            </a:r>
            <a:r>
              <a:rPr lang="en-GB" sz="21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European turmoil, world conflict, loss of Empire and real power. (Ireland home rule from 1922) Industrial decline/especially in terms of jobs. Welfare State. Accession </a:t>
            </a:r>
            <a:r>
              <a:rPr lang="en-GB" sz="2100" dirty="0">
                <a:solidFill>
                  <a:srgbClr val="575A5D"/>
                </a:solidFill>
                <a:latin typeface="Verdana" panose="020B0604030504040204" pitchFamily="34" charset="0"/>
                <a:ea typeface="Verdana" panose="020B0604030504040204" pitchFamily="34" charset="0"/>
                <a:cs typeface="Verdana" panose="020B0604030504040204" pitchFamily="34" charset="0"/>
              </a:rPr>
              <a:t>to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EC 1973</a:t>
            </a:r>
            <a:b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br>
            <a:endPar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a:lnSpc>
                <a:spcPct val="110000"/>
              </a:lnSpc>
              <a:buNone/>
            </a:pPr>
            <a:r>
              <a:rPr lang="en-GB" sz="21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1975-2025</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UK becoming comfortable in its new </a:t>
            </a:r>
            <a:r>
              <a:rPr lang="en-GB" sz="2100" dirty="0">
                <a:solidFill>
                  <a:srgbClr val="575A5D"/>
                </a:solidFill>
                <a:latin typeface="Verdana" panose="020B0604030504040204" pitchFamily="34" charset="0"/>
                <a:ea typeface="Verdana" panose="020B0604030504040204" pitchFamily="34" charset="0"/>
                <a:cs typeface="Verdana" panose="020B0604030504040204" pitchFamily="34" charset="0"/>
              </a:rPr>
              <a:t>identity(</a:t>
            </a:r>
            <a:r>
              <a:rPr lang="en-GB" sz="2100" dirty="0" err="1">
                <a:solidFill>
                  <a:srgbClr val="575A5D"/>
                </a:solidFill>
                <a:latin typeface="Verdana" panose="020B0604030504040204" pitchFamily="34" charset="0"/>
                <a:ea typeface="Verdana" panose="020B0604030504040204" pitchFamily="34" charset="0"/>
                <a:cs typeface="Verdana" panose="020B0604030504040204" pitchFamily="34" charset="0"/>
              </a:rPr>
              <a:t>ies</a:t>
            </a:r>
            <a:r>
              <a:rPr lang="en-GB" sz="2100" dirty="0">
                <a:solidFill>
                  <a:srgbClr val="575A5D"/>
                </a:solidFill>
                <a:latin typeface="Verdana" panose="020B0604030504040204" pitchFamily="34" charset="0"/>
                <a:ea typeface="Verdana" panose="020B0604030504040204" pitchFamily="34" charset="0"/>
                <a:cs typeface="Verdana" panose="020B0604030504040204" pitchFamily="34" charset="0"/>
              </a:rPr>
              <a:t>)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and role in the World community. English language. Financial globalisation. Wars!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Multi-cultural, tolerant </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&amp; increasingly secular. Creative excellence. </a:t>
            </a:r>
            <a:r>
              <a:rPr lang="en-GB" sz="2100" dirty="0">
                <a:solidFill>
                  <a:srgbClr val="575A5D"/>
                </a:solidFill>
                <a:latin typeface="Verdana" panose="020B0604030504040204" pitchFamily="34" charset="0"/>
                <a:ea typeface="Verdana" panose="020B0604030504040204" pitchFamily="34" charset="0"/>
                <a:cs typeface="Verdana" panose="020B0604030504040204" pitchFamily="34" charset="0"/>
              </a:rPr>
              <a:t>Olympics 2012 Opening Ceremony (according to NY Times</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t>
            </a:r>
            <a:r>
              <a:rPr lang="en-GB"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r>
              <a:rPr lang="en-GB" sz="18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Britain presented itself </a:t>
            </a:r>
            <a:r>
              <a:rPr lang="en-GB" sz="18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a </a:t>
            </a:r>
            <a:r>
              <a:rPr lang="en-GB" sz="1800" i="1"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nation secure in its own post-empire identity, whatever that actually is...</a:t>
            </a:r>
            <a:r>
              <a:rPr lang="en-GB" sz="1800"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endParaRPr lang="en-GB" sz="18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marL="0" indent="0" eaLnBrk="1" hangingPunct="1">
              <a:lnSpc>
                <a:spcPct val="110000"/>
              </a:lnSpc>
              <a:buNone/>
            </a:pPr>
            <a:endPar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eaLnBrk="1" hangingPunct="1">
              <a:lnSpc>
                <a:spcPct val="110000"/>
              </a:lnSpc>
              <a:buNone/>
            </a:pPr>
            <a:r>
              <a:rPr lang="en-GB" sz="21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2050</a:t>
            </a:r>
            <a:r>
              <a:rPr lang="en-GB" sz="21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p>
          <a:p>
            <a:pPr eaLnBrk="1" hangingPunct="1">
              <a:lnSpc>
                <a:spcPct val="80000"/>
              </a:lnSpc>
              <a:buFontTx/>
              <a:buNone/>
            </a:pPr>
            <a:r>
              <a:rPr lang="en-GB" sz="2600" dirty="0" smtClean="0">
                <a:solidFill>
                  <a:schemeClr val="accent5">
                    <a:lumMod val="60000"/>
                    <a:lumOff val="40000"/>
                  </a:schemeClr>
                </a:solidFill>
              </a:rPr>
              <a:t> </a:t>
            </a:r>
          </a:p>
        </p:txBody>
      </p:sp>
      <p:pic>
        <p:nvPicPr>
          <p:cNvPr id="5124" name="Picture 4"/>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838" y="81794"/>
            <a:ext cx="1747314" cy="14937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5" name="Picture 5"/>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2133600" y="5648449"/>
            <a:ext cx="1371600" cy="764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729394" y="183771"/>
            <a:ext cx="2149677" cy="128980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8" name="Slide Number Placeholder 7"/>
          <p:cNvSpPr>
            <a:spLocks noGrp="1"/>
          </p:cNvSpPr>
          <p:nvPr>
            <p:ph type="sldNum" sz="quarter" idx="10"/>
          </p:nvPr>
        </p:nvSpPr>
        <p:spPr/>
        <p:txBody>
          <a:bodyPr/>
          <a:lstStyle/>
          <a:p>
            <a:fld id="{0BEEE8A8-925F-418E-BBB8-ECA001E3F739}" type="slidenum">
              <a:rPr lang="en-US" smtClean="0"/>
              <a:pPr/>
              <a:t>4</a:t>
            </a:fld>
            <a:endParaRPr lang="en-US"/>
          </a:p>
        </p:txBody>
      </p:sp>
    </p:spTree>
    <p:extLst>
      <p:ext uri="{BB962C8B-B14F-4D97-AF65-F5344CB8AC3E}">
        <p14:creationId xmlns:p14="http://schemas.microsoft.com/office/powerpoint/2010/main" val="352704547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4" name="Slide Number Placeholder 5"/>
          <p:cNvSpPr>
            <a:spLocks noGrp="1"/>
          </p:cNvSpPr>
          <p:nvPr>
            <p:ph type="sldNum" sz="quarter" idx="4294967295"/>
          </p:nvPr>
        </p:nvSpPr>
        <p:spPr>
          <a:xfrm>
            <a:off x="6553200" y="6245225"/>
            <a:ext cx="2133600" cy="476250"/>
          </a:xfrm>
          <a:prstGeom prst="rect">
            <a:avLst/>
          </a:prstGeom>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A9A47A-F944-4E6E-A29F-CCCA83C4CC8D}" type="slidenum">
              <a:rPr lang="en-GB" smtClean="0">
                <a:latin typeface="Verdana" pitchFamily="34" charset="0"/>
              </a:rPr>
              <a:pPr eaLnBrk="1" hangingPunct="1"/>
              <a:t>5</a:t>
            </a:fld>
            <a:endParaRPr lang="en-GB" dirty="0" smtClean="0">
              <a:latin typeface="Verdana" pitchFamily="34" charset="0"/>
            </a:endParaRPr>
          </a:p>
        </p:txBody>
      </p:sp>
      <p:sp>
        <p:nvSpPr>
          <p:cNvPr id="13315" name="Rectangle 2"/>
          <p:cNvSpPr>
            <a:spLocks noGrp="1" noChangeArrowheads="1"/>
          </p:cNvSpPr>
          <p:nvPr>
            <p:ph type="title"/>
          </p:nvPr>
        </p:nvSpPr>
        <p:spPr>
          <a:xfrm>
            <a:off x="381000" y="0"/>
            <a:ext cx="8686800" cy="944562"/>
          </a:xfrm>
        </p:spPr>
        <p:txBody>
          <a:bodyPr>
            <a:noAutofit/>
          </a:bodyPr>
          <a:lstStyle/>
          <a:p>
            <a:pPr eaLnBrk="1" hangingPunct="1"/>
            <a:r>
              <a:rPr lang="en-GB"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UK political context</a:t>
            </a:r>
          </a:p>
        </p:txBody>
      </p:sp>
      <p:sp>
        <p:nvSpPr>
          <p:cNvPr id="13316" name="Rectangle 3"/>
          <p:cNvSpPr>
            <a:spLocks noGrp="1" noChangeArrowheads="1"/>
          </p:cNvSpPr>
          <p:nvPr>
            <p:ph type="body" idx="1"/>
          </p:nvPr>
        </p:nvSpPr>
        <p:spPr>
          <a:xfrm>
            <a:off x="0" y="908720"/>
            <a:ext cx="9316144" cy="6120680"/>
          </a:xfrm>
        </p:spPr>
        <p:txBody>
          <a:bodyPr>
            <a:normAutofit/>
          </a:bodyPr>
          <a:lstStyle/>
          <a:p>
            <a:pPr lvl="0">
              <a:lnSpc>
                <a:spcPct val="90000"/>
              </a:lnSpc>
              <a:buFont typeface="Wingdings" panose="05000000000000000000" pitchFamily="2" charset="2"/>
              <a:buChar char="Ø"/>
            </a:pPr>
            <a:r>
              <a:rPr lang="en-GB" sz="1600" b="1" dirty="0">
                <a:solidFill>
                  <a:srgbClr val="575A5D"/>
                </a:solidFill>
                <a:latin typeface="Verdana" panose="020B0604030504040204" pitchFamily="34" charset="0"/>
                <a:ea typeface="Verdana" panose="020B0604030504040204" pitchFamily="34" charset="0"/>
                <a:cs typeface="Verdana" panose="020B0604030504040204" pitchFamily="34" charset="0"/>
              </a:rPr>
              <a:t>“Right-of-centre market economy with left-of-centre social justice.”</a:t>
            </a:r>
          </a:p>
          <a:p>
            <a:pPr lvl="1">
              <a:lnSpc>
                <a:spcPct val="90000"/>
              </a:lnSpc>
              <a:buFont typeface="Wingdings" panose="05000000000000000000" pitchFamily="2" charset="2"/>
              <a:buChar char="Ø"/>
            </a:pP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UK derives historically from an “England/London-centric” power base - with certain powers grudgingly devolved. (</a:t>
            </a:r>
            <a:r>
              <a:rPr lang="en-GB" sz="1600" dirty="0" err="1">
                <a:solidFill>
                  <a:srgbClr val="575A5D"/>
                </a:solidFill>
                <a:latin typeface="Verdana" panose="020B0604030504040204" pitchFamily="34" charset="0"/>
                <a:ea typeface="Verdana" panose="020B0604030504040204" pitchFamily="34" charset="0"/>
                <a:cs typeface="Verdana" panose="020B0604030504040204" pitchFamily="34" charset="0"/>
              </a:rPr>
              <a:t>N.b</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 Scotland</a:t>
            </a: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Wales, English regions.  </a:t>
            </a:r>
            <a:r>
              <a:rPr lang="en-GB" sz="1600" i="1" dirty="0">
                <a:solidFill>
                  <a:srgbClr val="575A5D"/>
                </a:solidFill>
                <a:latin typeface="Verdana" panose="020B0604030504040204" pitchFamily="34" charset="0"/>
                <a:ea typeface="Verdana" panose="020B0604030504040204" pitchFamily="34" charset="0"/>
                <a:cs typeface="Verdana" panose="020B0604030504040204" pitchFamily="34" charset="0"/>
              </a:rPr>
              <a:t>Historically: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Ireland. </a:t>
            </a:r>
          </a:p>
          <a:p>
            <a:pPr lvl="2">
              <a:lnSpc>
                <a:spcPct val="90000"/>
              </a:lnSpc>
              <a:buFont typeface="Wingdings" panose="05000000000000000000" pitchFamily="2" charset="2"/>
              <a:buChar char="Ø"/>
            </a:pP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USA, Australia (for example) derive from individual “State” power bases –with certain powers willingly passed upwards.</a:t>
            </a:r>
          </a:p>
          <a:p>
            <a:pPr lvl="1">
              <a:lnSpc>
                <a:spcPct val="90000"/>
              </a:lnSpc>
              <a:buFont typeface="Wingdings" panose="05000000000000000000" pitchFamily="2" charset="2"/>
              <a:buChar char="Ø"/>
            </a:pP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Strong sense of history. We used to be an empire</a:t>
            </a: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 we used to be mass manufacturers. </a:t>
            </a:r>
          </a:p>
          <a:p>
            <a:pPr lvl="1">
              <a:lnSpc>
                <a:spcPct val="90000"/>
              </a:lnSpc>
              <a:buFont typeface="Wingdings" panose="05000000000000000000" pitchFamily="2" charset="2"/>
              <a:buChar char="Ø"/>
            </a:pP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Economy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growing.  Very strong on financial services, creative industries, high technology/high value engineering. “Brits” in London come from all over the World</a:t>
            </a: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 </a:t>
            </a:r>
            <a:endPar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lvl="1">
              <a:lnSpc>
                <a:spcPct val="90000"/>
              </a:lnSpc>
              <a:buFont typeface="Wingdings" panose="05000000000000000000" pitchFamily="2" charset="2"/>
              <a:buChar char="Ø"/>
            </a:pP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Proud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of our values – often people  think we are </a:t>
            </a:r>
            <a:r>
              <a:rPr lang="en-GB" sz="1600" i="1" dirty="0">
                <a:solidFill>
                  <a:srgbClr val="575A5D"/>
                </a:solidFill>
                <a:latin typeface="Verdana" panose="020B0604030504040204" pitchFamily="34" charset="0"/>
                <a:ea typeface="Verdana" panose="020B0604030504040204" pitchFamily="34" charset="0"/>
                <a:cs typeface="Verdana" panose="020B0604030504040204" pitchFamily="34" charset="0"/>
              </a:rPr>
              <a:t>too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tolerant of the values of others.</a:t>
            </a:r>
          </a:p>
          <a:p>
            <a:pPr lvl="1">
              <a:lnSpc>
                <a:spcPct val="90000"/>
              </a:lnSpc>
              <a:buFont typeface="Wingdings" panose="05000000000000000000" pitchFamily="2" charset="2"/>
              <a:buChar char="Ø"/>
            </a:pPr>
            <a:endPar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endParaRPr>
          </a:p>
          <a:p>
            <a:pPr marL="457200" lvl="1" indent="0">
              <a:lnSpc>
                <a:spcPct val="90000"/>
              </a:lnSpc>
              <a:buNone/>
            </a:pP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  </a:t>
            </a:r>
            <a:endPar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lvl="0" indent="-285750">
              <a:lnSpc>
                <a:spcPct val="90000"/>
              </a:lnSpc>
              <a:buFont typeface="Wingdings" panose="05000000000000000000" pitchFamily="2" charset="2"/>
              <a:buChar char="Ø"/>
            </a:pP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Critical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issues for UK </a:t>
            </a:r>
          </a:p>
          <a:p>
            <a:pPr lvl="1">
              <a:lnSpc>
                <a:spcPct val="90000"/>
              </a:lnSpc>
              <a:buFont typeface="Wingdings" pitchFamily="2" charset="2"/>
              <a:buChar char="Ø"/>
            </a:pP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Skill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shortages. UK population getting older and fatter – need immigration</a:t>
            </a:r>
          </a:p>
          <a:p>
            <a:pPr lvl="1">
              <a:lnSpc>
                <a:spcPct val="90000"/>
              </a:lnSpc>
              <a:buFont typeface="Wingdings" pitchFamily="2" charset="2"/>
              <a:buChar char="Ø"/>
            </a:pP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National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debt reduction. Moving from annual deficit to neutrality over the </a:t>
            </a: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economic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cycle.</a:t>
            </a:r>
          </a:p>
          <a:p>
            <a:pPr lvl="1">
              <a:lnSpc>
                <a:spcPct val="90000"/>
              </a:lnSpc>
              <a:buFont typeface="Wingdings" pitchFamily="2" charset="2"/>
              <a:buChar char="Ø"/>
            </a:pPr>
            <a:r>
              <a:rPr lang="en-GB" sz="1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Current </a:t>
            </a: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political rhetoric: a country for “working people” </a:t>
            </a:r>
          </a:p>
          <a:p>
            <a:pPr lvl="1">
              <a:lnSpc>
                <a:spcPct val="90000"/>
              </a:lnSpc>
              <a:buFont typeface="Wingdings" pitchFamily="2" charset="2"/>
              <a:buChar char="Ø"/>
            </a:pPr>
            <a:r>
              <a:rPr lang="en-GB" sz="1600" dirty="0">
                <a:solidFill>
                  <a:srgbClr val="575A5D"/>
                </a:solidFill>
                <a:latin typeface="Verdana" panose="020B0604030504040204" pitchFamily="34" charset="0"/>
                <a:ea typeface="Verdana" panose="020B0604030504040204" pitchFamily="34" charset="0"/>
                <a:cs typeface="Verdana" panose="020B0604030504040204" pitchFamily="34" charset="0"/>
              </a:rPr>
              <a:t>Our place in the wider World, especially the EU (NOT the Eurozone!) </a:t>
            </a:r>
          </a:p>
          <a:p>
            <a:pPr lvl="1">
              <a:lnSpc>
                <a:spcPct val="90000"/>
              </a:lnSpc>
            </a:pPr>
            <a:endParaRPr lang="en-GB" sz="2700" dirty="0"/>
          </a:p>
          <a:p>
            <a:pPr lvl="1">
              <a:lnSpc>
                <a:spcPct val="90000"/>
              </a:lnSpc>
            </a:pPr>
            <a:endParaRPr lang="en-GB" sz="2700" dirty="0" smtClean="0"/>
          </a:p>
          <a:p>
            <a:pPr>
              <a:lnSpc>
                <a:spcPct val="90000"/>
              </a:lnSpc>
            </a:pPr>
            <a:endParaRPr lang="en-GB" sz="2800" dirty="0" smtClean="0"/>
          </a:p>
          <a:p>
            <a:pPr eaLnBrk="1" hangingPunct="1">
              <a:lnSpc>
                <a:spcPct val="90000"/>
              </a:lnSpc>
            </a:pPr>
            <a:endParaRPr lang="en-GB" sz="2800" dirty="0" smtClean="0"/>
          </a:p>
          <a:p>
            <a:pPr eaLnBrk="1" hangingPunct="1">
              <a:lnSpc>
                <a:spcPct val="90000"/>
              </a:lnSpc>
            </a:pPr>
            <a:endParaRPr lang="en-GB" sz="2800" dirty="0" smtClean="0"/>
          </a:p>
          <a:p>
            <a:pPr eaLnBrk="1" hangingPunct="1">
              <a:lnSpc>
                <a:spcPct val="90000"/>
              </a:lnSpc>
              <a:buFontTx/>
              <a:buNone/>
            </a:pPr>
            <a:endParaRPr lang="en-GB" sz="2800" dirty="0" smtClean="0"/>
          </a:p>
          <a:p>
            <a:pPr eaLnBrk="1" hangingPunct="1">
              <a:lnSpc>
                <a:spcPct val="90000"/>
              </a:lnSpc>
            </a:pPr>
            <a:endParaRPr lang="en-GB" sz="2800" dirty="0" smtClean="0"/>
          </a:p>
          <a:p>
            <a:pPr eaLnBrk="1" hangingPunct="1">
              <a:lnSpc>
                <a:spcPct val="90000"/>
              </a:lnSpc>
            </a:pPr>
            <a:endParaRPr lang="en-GB" sz="2800" dirty="0" smtClean="0"/>
          </a:p>
        </p:txBody>
      </p:sp>
    </p:spTree>
    <p:extLst>
      <p:ext uri="{BB962C8B-B14F-4D97-AF65-F5344CB8AC3E}">
        <p14:creationId xmlns:p14="http://schemas.microsoft.com/office/powerpoint/2010/main" val="3307746415"/>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52400"/>
            <a:ext cx="8991600" cy="670637"/>
          </a:xfrm>
        </p:spPr>
        <p:txBody>
          <a:bodyPr>
            <a:noAutofit/>
          </a:bodyPr>
          <a:lstStyle/>
          <a:p>
            <a:pPr algn="ctr"/>
            <a:r>
              <a:rPr lang="en-GB" sz="3200" dirty="0" smtClean="0">
                <a:solidFill>
                  <a:srgbClr val="2C7476"/>
                </a:solidFill>
              </a:rPr>
              <a:t>A lot of irony in British language and humour</a:t>
            </a:r>
            <a:endParaRPr lang="en-GB" sz="3200" dirty="0">
              <a:solidFill>
                <a:srgbClr val="2C7476"/>
              </a:solidFill>
            </a:endParaRPr>
          </a:p>
        </p:txBody>
      </p:sp>
      <p:graphicFrame>
        <p:nvGraphicFramePr>
          <p:cNvPr id="4" name="Content Placeholder 3"/>
          <p:cNvGraphicFramePr>
            <a:graphicFrameLocks noGrp="1"/>
          </p:cNvGraphicFramePr>
          <p:nvPr>
            <p:ph idx="1"/>
            <p:extLst>
              <p:ext uri="{D42A27DB-BD31-4B8C-83A1-F6EECF244321}">
                <p14:modId xmlns:p14="http://schemas.microsoft.com/office/powerpoint/2010/main" val="875061556"/>
              </p:ext>
            </p:extLst>
          </p:nvPr>
        </p:nvGraphicFramePr>
        <p:xfrm>
          <a:off x="533401" y="-91599"/>
          <a:ext cx="45720" cy="822960"/>
        </p:xfrm>
        <a:graphic>
          <a:graphicData uri="http://schemas.openxmlformats.org/drawingml/2006/table">
            <a:tbl>
              <a:tblPr firstRow="1" firstCol="1" bandRow="1"/>
              <a:tblGrid>
                <a:gridCol w="45720"/>
              </a:tblGrid>
              <a:tr h="81333">
                <a:tc>
                  <a:txBody>
                    <a:bodyPr/>
                    <a:lstStyle/>
                    <a:p>
                      <a:endParaRPr lang="en-GB" dirty="0">
                        <a:latin typeface="Verdana" pitchFamily="34" charset="0"/>
                      </a:endParaRPr>
                    </a:p>
                  </a:txBody>
                  <a:tcPr marL="0" marR="0" marT="0" marB="0">
                    <a:lnL>
                      <a:noFill/>
                    </a:lnL>
                    <a:lnR>
                      <a:noFill/>
                    </a:lnR>
                    <a:lnT>
                      <a:noFill/>
                    </a:lnT>
                    <a:lnB>
                      <a:noFill/>
                    </a:lnB>
                  </a:tcPr>
                </a:tc>
              </a:tr>
              <a:tr h="81333">
                <a:tc>
                  <a:txBody>
                    <a:bodyPr/>
                    <a:lstStyle/>
                    <a:p>
                      <a:endParaRPr lang="en-GB" dirty="0">
                        <a:latin typeface="Verdana" pitchFamily="34" charset="0"/>
                      </a:endParaRPr>
                    </a:p>
                  </a:txBody>
                  <a:tcPr marL="0" marR="0" marT="0" marB="0">
                    <a:lnL>
                      <a:noFill/>
                    </a:lnL>
                    <a:lnR>
                      <a:noFill/>
                    </a:lnR>
                    <a:lnT>
                      <a:noFill/>
                    </a:lnT>
                    <a:lnB>
                      <a:noFill/>
                    </a:lnB>
                  </a:tcPr>
                </a:tc>
              </a:tr>
              <a:tr h="81333">
                <a:tc>
                  <a:txBody>
                    <a:bodyPr/>
                    <a:lstStyle/>
                    <a:p>
                      <a:endParaRPr lang="en-GB" dirty="0">
                        <a:latin typeface="Verdana" pitchFamily="34" charset="0"/>
                      </a:endParaRPr>
                    </a:p>
                  </a:txBody>
                  <a:tcPr marL="0" marR="0" marT="0" marB="0">
                    <a:lnL>
                      <a:noFill/>
                    </a:lnL>
                    <a:lnR>
                      <a:noFill/>
                    </a:lnR>
                    <a:lnT>
                      <a:noFill/>
                    </a:lnT>
                    <a:lnB>
                      <a:noFill/>
                    </a:lnB>
                  </a:tcPr>
                </a:tc>
              </a:tr>
            </a:tbl>
          </a:graphicData>
        </a:graphic>
      </p:graphicFrame>
      <p:pic>
        <p:nvPicPr>
          <p:cNvPr id="1025" name="Picture 1" descr="cid:1.1777400234@web25905.mail.ukl.yahoo.com"/>
          <p:cNvPicPr>
            <a:picLocks noChangeAspect="1" noChangeArrowheads="1"/>
          </p:cNvPicPr>
          <p:nvPr/>
        </p:nvPicPr>
        <p:blipFill>
          <a:blip r:embed="rId3" r:link="rId4" cstate="print">
            <a:extLst>
              <a:ext uri="{28A0092B-C50C-407E-A947-70E740481C1C}">
                <a14:useLocalDpi xmlns:a14="http://schemas.microsoft.com/office/drawing/2010/main" val="0"/>
              </a:ext>
            </a:extLst>
          </a:blip>
          <a:srcRect/>
          <a:stretch>
            <a:fillRect/>
          </a:stretch>
        </p:blipFill>
        <p:spPr bwMode="auto">
          <a:xfrm>
            <a:off x="911796" y="930341"/>
            <a:ext cx="4307424" cy="5811027"/>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p:cNvSpPr txBox="1"/>
          <p:nvPr/>
        </p:nvSpPr>
        <p:spPr>
          <a:xfrm rot="1318764">
            <a:off x="5013998" y="2823900"/>
            <a:ext cx="3925814" cy="1200329"/>
          </a:xfrm>
          <a:prstGeom prst="rect">
            <a:avLst/>
          </a:prstGeom>
          <a:noFill/>
        </p:spPr>
        <p:txBody>
          <a:bodyPr wrap="square" rtlCol="0">
            <a:spAutoFit/>
          </a:bodyPr>
          <a:lstStyle/>
          <a:p>
            <a:r>
              <a:rPr lang="en-GB" dirty="0" smtClean="0">
                <a:solidFill>
                  <a:schemeClr val="bg1">
                    <a:lumMod val="50000"/>
                  </a:schemeClr>
                </a:solidFill>
                <a:latin typeface="Verdana" pitchFamily="34" charset="0"/>
                <a:ea typeface="Verdana" pitchFamily="34" charset="0"/>
                <a:cs typeface="Verdana" pitchFamily="34" charset="0"/>
              </a:rPr>
              <a:t>Decoding the English language</a:t>
            </a:r>
          </a:p>
          <a:p>
            <a:endParaRPr lang="en-GB" dirty="0">
              <a:solidFill>
                <a:schemeClr val="bg1">
                  <a:lumMod val="50000"/>
                </a:schemeClr>
              </a:solidFill>
              <a:latin typeface="Verdana" pitchFamily="34" charset="0"/>
              <a:ea typeface="Verdana" pitchFamily="34" charset="0"/>
              <a:cs typeface="Verdana" pitchFamily="34" charset="0"/>
            </a:endParaRPr>
          </a:p>
          <a:p>
            <a:r>
              <a:rPr lang="en-GB" dirty="0" smtClean="0">
                <a:solidFill>
                  <a:schemeClr val="bg1">
                    <a:lumMod val="50000"/>
                  </a:schemeClr>
                </a:solidFill>
                <a:latin typeface="Verdana" pitchFamily="34" charset="0"/>
                <a:ea typeface="Verdana" pitchFamily="34" charset="0"/>
                <a:cs typeface="Verdana" pitchFamily="34" charset="0"/>
              </a:rPr>
              <a:t>   See attached guide!</a:t>
            </a:r>
          </a:p>
          <a:p>
            <a:endParaRPr lang="en-GB" dirty="0"/>
          </a:p>
        </p:txBody>
      </p:sp>
    </p:spTree>
    <p:extLst>
      <p:ext uri="{BB962C8B-B14F-4D97-AF65-F5344CB8AC3E}">
        <p14:creationId xmlns:p14="http://schemas.microsoft.com/office/powerpoint/2010/main" val="28768756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28600" y="152400"/>
            <a:ext cx="8458200" cy="1110734"/>
          </a:xfrm>
        </p:spPr>
        <p:txBody>
          <a:bodyPr>
            <a:noAutofit/>
          </a:bodyPr>
          <a:lstStyle/>
          <a:p>
            <a:r>
              <a:rPr lang="en-US"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Communication in UK</a:t>
            </a:r>
            <a:endParaRPr lang="en-US" sz="3200" dirty="0">
              <a:solidFill>
                <a:srgbClr val="2C7476"/>
              </a:solidFill>
              <a:latin typeface="Verdana" panose="020B0604030504040204" pitchFamily="34" charset="0"/>
              <a:ea typeface="Verdana" panose="020B0604030504040204" pitchFamily="34" charset="0"/>
              <a:cs typeface="Verdana" panose="020B0604030504040204" pitchFamily="34" charset="0"/>
            </a:endParaRPr>
          </a:p>
        </p:txBody>
      </p:sp>
      <p:sp>
        <p:nvSpPr>
          <p:cNvPr id="3" name="Content Placeholder 2"/>
          <p:cNvSpPr>
            <a:spLocks noGrp="1"/>
          </p:cNvSpPr>
          <p:nvPr>
            <p:ph idx="1"/>
          </p:nvPr>
        </p:nvSpPr>
        <p:spPr>
          <a:xfrm>
            <a:off x="266700" y="1524000"/>
            <a:ext cx="8496300" cy="5029200"/>
          </a:xfrm>
        </p:spPr>
        <p:txBody>
          <a:bodyPr>
            <a:normAutofit fontScale="85000" lnSpcReduction="20000"/>
          </a:bodyPr>
          <a:lstStyle/>
          <a:p>
            <a:r>
              <a:rPr lang="en-US" sz="28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Indirect/subtle speech:</a:t>
            </a:r>
            <a:r>
              <a:rPr lang="en-US"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p>
          <a:p>
            <a:pPr lvl="1">
              <a:buFont typeface="Wingdings" pitchFamily="2" charset="2"/>
              <a:buChar char="Ø"/>
            </a:pPr>
            <a:r>
              <a:rPr lang="en-US"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Strategy: Decode with </a:t>
            </a:r>
            <a:r>
              <a:rPr lang="en-US" dirty="0" err="1"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humour</a:t>
            </a:r>
            <a:endPar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pPr lvl="1">
              <a:buNone/>
            </a:pPr>
            <a:endParaRPr lang="en-US"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28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Process/gradualness/courtesy:</a:t>
            </a:r>
            <a:r>
              <a:rPr lang="en-US" sz="2800"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p>
          <a:p>
            <a:pPr lvl="1">
              <a:buFont typeface="Wingdings" pitchFamily="2" charset="2"/>
              <a:buChar char="Ø"/>
            </a:pPr>
            <a:r>
              <a:rPr lang="en-US"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Strategy: Be polite and patient, but also ensure that teams include some  action-oriented people! </a:t>
            </a:r>
          </a:p>
          <a:p>
            <a:pPr lvl="1">
              <a:buFont typeface="Wingdings" pitchFamily="2" charset="2"/>
              <a:buChar char="Ø"/>
            </a:pPr>
            <a:r>
              <a:rPr lang="en-US"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“Since </a:t>
            </a:r>
            <a:r>
              <a:rPr lang="en-US" dirty="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I came to UK from Norway, I spend three times as long writing my </a:t>
            </a:r>
            <a:r>
              <a:rPr lang="en-US"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emails”</a:t>
            </a:r>
          </a:p>
          <a:p>
            <a:pPr lvl="1">
              <a:buNone/>
            </a:pPr>
            <a:endParaRPr lang="en-US" i="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endParaRPr>
          </a:p>
          <a:p>
            <a:r>
              <a:rPr lang="en-US" sz="2800" b="1"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Wanting context/explanation and a chance to be creative:</a:t>
            </a:r>
            <a:r>
              <a:rPr lang="en-US" sz="2800"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 </a:t>
            </a:r>
          </a:p>
          <a:p>
            <a:pPr lvl="1">
              <a:buFont typeface="Wingdings" pitchFamily="2" charset="2"/>
              <a:buChar char="Ø"/>
            </a:pPr>
            <a:r>
              <a:rPr lang="en-US" dirty="0" smtClean="0">
                <a:solidFill>
                  <a:schemeClr val="bg1">
                    <a:lumMod val="50000"/>
                  </a:schemeClr>
                </a:solidFill>
                <a:latin typeface="Verdana" panose="020B0604030504040204" pitchFamily="34" charset="0"/>
                <a:ea typeface="Verdana" panose="020B0604030504040204" pitchFamily="34" charset="0"/>
                <a:cs typeface="Verdana" panose="020B0604030504040204" pitchFamily="34" charset="0"/>
              </a:rPr>
              <a:t>Strategy: Describe issues calmly, and ask for opinions before making a decision</a:t>
            </a:r>
          </a:p>
          <a:p>
            <a:pPr marL="0" indent="0">
              <a:buNone/>
            </a:pPr>
            <a:endParaRPr lang="en-US" dirty="0" smtClean="0"/>
          </a:p>
          <a:p>
            <a:endParaRPr lang="en-US" dirty="0"/>
          </a:p>
          <a:p>
            <a:pPr marL="0" indent="0">
              <a:buNone/>
            </a:pPr>
            <a:endParaRPr lang="en-US" dirty="0"/>
          </a:p>
        </p:txBody>
      </p:sp>
      <p:sp>
        <p:nvSpPr>
          <p:cNvPr id="4" name="Slide Number Placeholder 3"/>
          <p:cNvSpPr>
            <a:spLocks noGrp="1"/>
          </p:cNvSpPr>
          <p:nvPr>
            <p:ph type="sldNum" sz="quarter" idx="4294967295"/>
          </p:nvPr>
        </p:nvSpPr>
        <p:spPr>
          <a:xfrm>
            <a:off x="8153400" y="6434766"/>
            <a:ext cx="457200" cy="210312"/>
          </a:xfrm>
          <a:prstGeom prst="rect">
            <a:avLst/>
          </a:prstGeom>
        </p:spPr>
        <p:txBody>
          <a:bodyPr/>
          <a:lstStyle/>
          <a:p>
            <a:fld id="{128B9000-4C22-4324-B547-C15B7C09118D}" type="slidenum">
              <a:rPr lang="en-US" smtClean="0">
                <a:solidFill>
                  <a:srgbClr val="000000">
                    <a:lumMod val="75000"/>
                    <a:lumOff val="25000"/>
                  </a:srgbClr>
                </a:solidFill>
              </a:rPr>
              <a:pPr/>
              <a:t>7</a:t>
            </a:fld>
            <a:endParaRPr lang="en-US" dirty="0">
              <a:solidFill>
                <a:srgbClr val="000000">
                  <a:lumMod val="75000"/>
                  <a:lumOff val="25000"/>
                </a:srgbClr>
              </a:solidFill>
            </a:endParaRPr>
          </a:p>
        </p:txBody>
      </p:sp>
      <p:pic>
        <p:nvPicPr>
          <p:cNvPr id="614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523219" y="138276"/>
            <a:ext cx="1589250" cy="108092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50224839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 y="26221"/>
            <a:ext cx="8229600" cy="1143000"/>
          </a:xfrm>
        </p:spPr>
        <p:txBody>
          <a:bodyPr/>
          <a:lstStyle/>
          <a:p>
            <a:pPr algn="ctr"/>
            <a:r>
              <a:rPr lang="en-US" sz="3200" dirty="0" smtClean="0">
                <a:latin typeface="Verdana" panose="020B0604030504040204" pitchFamily="34" charset="0"/>
                <a:ea typeface="Verdana" panose="020B0604030504040204" pitchFamily="34" charset="0"/>
                <a:cs typeface="Verdana" panose="020B0604030504040204" pitchFamily="34" charset="0"/>
              </a:rPr>
              <a:t>    </a:t>
            </a:r>
            <a:r>
              <a:rPr lang="en-US" sz="3200" dirty="0" smtClean="0">
                <a:solidFill>
                  <a:srgbClr val="2C7476"/>
                </a:solidFill>
                <a:latin typeface="Verdana" panose="020B0604030504040204" pitchFamily="34" charset="0"/>
                <a:ea typeface="Verdana" panose="020B0604030504040204" pitchFamily="34" charset="0"/>
                <a:cs typeface="Verdana" panose="020B0604030504040204" pitchFamily="34" charset="0"/>
              </a:rPr>
              <a:t>Relationship building</a:t>
            </a:r>
            <a:r>
              <a:rPr lang="en-US" dirty="0" smtClean="0"/>
              <a:t>	</a:t>
            </a:r>
            <a:endParaRPr lang="en-US" dirty="0"/>
          </a:p>
        </p:txBody>
      </p:sp>
      <p:sp>
        <p:nvSpPr>
          <p:cNvPr id="3" name="Content Placeholder 2"/>
          <p:cNvSpPr>
            <a:spLocks noGrp="1"/>
          </p:cNvSpPr>
          <p:nvPr>
            <p:ph idx="1"/>
          </p:nvPr>
        </p:nvSpPr>
        <p:spPr>
          <a:xfrm>
            <a:off x="457200" y="1295400"/>
            <a:ext cx="8467725" cy="5334000"/>
          </a:xfrm>
        </p:spPr>
        <p:txBody>
          <a:bodyPr>
            <a:normAutofit/>
          </a:bodyPr>
          <a:lstStyle/>
          <a:p>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With people you meet </a:t>
            </a:r>
            <a:r>
              <a:rPr lang="en-US" sz="1800" dirty="0">
                <a:solidFill>
                  <a:srgbClr val="575A5D"/>
                </a:solidFill>
                <a:latin typeface="Verdana" panose="020B0604030504040204" pitchFamily="34" charset="0"/>
                <a:ea typeface="Verdana" panose="020B0604030504040204" pitchFamily="34" charset="0"/>
                <a:cs typeface="Verdana" panose="020B0604030504040204" pitchFamily="34" charset="0"/>
              </a:rPr>
              <a:t>at </a:t>
            </a: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work, and in every day life :</a:t>
            </a:r>
          </a:p>
          <a:p>
            <a:pPr lvl="1">
              <a:buFont typeface="Wingdings" pitchFamily="2" charset="2"/>
              <a:buChar char="Ø"/>
            </a:pP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UK is a “persuasion” culture. Avoid direct orders/instructions when you can, or “in your face” emails. </a:t>
            </a:r>
          </a:p>
          <a:p>
            <a:pPr lvl="1">
              <a:buFont typeface="Wingdings" pitchFamily="2" charset="2"/>
              <a:buChar char="Ø"/>
            </a:pPr>
            <a:r>
              <a:rPr lang="en-GB" sz="1800" dirty="0">
                <a:solidFill>
                  <a:srgbClr val="575A5D"/>
                </a:solidFill>
                <a:latin typeface="Verdana" panose="020B0604030504040204" pitchFamily="34" charset="0"/>
                <a:ea typeface="Verdana" panose="020B0604030504040204" pitchFamily="34" charset="0"/>
                <a:cs typeface="Verdana" panose="020B0604030504040204" pitchFamily="34" charset="0"/>
              </a:rPr>
              <a:t>People will </a:t>
            </a:r>
            <a:r>
              <a:rPr lang="en-GB"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react better when you use indirect sounding suggestions, and even questions. </a:t>
            </a:r>
          </a:p>
          <a:p>
            <a:pPr lvl="1">
              <a:buFont typeface="Wingdings" pitchFamily="2" charset="2"/>
              <a:buChar char="Ø"/>
            </a:pPr>
            <a:r>
              <a:rPr lang="en-GB"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With individuals, be cautious about </a:t>
            </a: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direct</a:t>
            </a:r>
            <a:r>
              <a:rPr lang="en-US" sz="1800" i="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r>
              <a:rPr lang="en-US" sz="1800" dirty="0">
                <a:solidFill>
                  <a:srgbClr val="575A5D"/>
                </a:solidFill>
                <a:latin typeface="Verdana" panose="020B0604030504040204" pitchFamily="34" charset="0"/>
                <a:ea typeface="Verdana" panose="020B0604030504040204" pitchFamily="34" charset="0"/>
                <a:cs typeface="Verdana" panose="020B0604030504040204" pitchFamily="34" charset="0"/>
              </a:rPr>
              <a:t>personal </a:t>
            </a: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questions - ask </a:t>
            </a:r>
            <a:r>
              <a:rPr lang="en-US" sz="1800" dirty="0">
                <a:solidFill>
                  <a:srgbClr val="575A5D"/>
                </a:solidFill>
                <a:latin typeface="Verdana" panose="020B0604030504040204" pitchFamily="34" charset="0"/>
                <a:ea typeface="Verdana" panose="020B0604030504040204" pitchFamily="34" charset="0"/>
                <a:cs typeface="Verdana" panose="020B0604030504040204" pitchFamily="34" charset="0"/>
              </a:rPr>
              <a:t>gentle, neutral </a:t>
            </a: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questions and build up a picture slowly</a:t>
            </a: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t>
            </a:r>
          </a:p>
          <a:p>
            <a:pPr lvl="1">
              <a:buFont typeface="Wingdings" pitchFamily="2" charset="2"/>
              <a:buChar char="Ø"/>
            </a:pP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Be on time. Don’t boast</a:t>
            </a:r>
            <a:endPar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lvl="1">
              <a:buFont typeface="Wingdings" pitchFamily="2" charset="2"/>
              <a:buChar char="Ø"/>
            </a:pPr>
            <a:endPar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r>
              <a:rPr lang="en-GB"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Get </a:t>
            </a:r>
            <a:r>
              <a:rPr lang="en-GB" sz="1800" dirty="0">
                <a:solidFill>
                  <a:srgbClr val="575A5D"/>
                </a:solidFill>
                <a:latin typeface="Verdana" panose="020B0604030504040204" pitchFamily="34" charset="0"/>
                <a:ea typeface="Verdana" panose="020B0604030504040204" pitchFamily="34" charset="0"/>
                <a:cs typeface="Verdana" panose="020B0604030504040204" pitchFamily="34" charset="0"/>
              </a:rPr>
              <a:t>a </a:t>
            </a:r>
            <a:r>
              <a:rPr lang="en-GB"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mentor/mentors - including “cultural mentor(s)” </a:t>
            </a:r>
          </a:p>
          <a:p>
            <a:endParaRPr lang="en-GB" sz="1800" dirty="0">
              <a:solidFill>
                <a:srgbClr val="575A5D"/>
              </a:solidFill>
              <a:latin typeface="Verdana" panose="020B0604030504040204" pitchFamily="34" charset="0"/>
              <a:ea typeface="Verdana" panose="020B0604030504040204" pitchFamily="34" charset="0"/>
              <a:cs typeface="Verdana" panose="020B0604030504040204" pitchFamily="34" charset="0"/>
            </a:endParaRPr>
          </a:p>
          <a:p>
            <a:pPr marL="342900" lvl="1" indent="-342900">
              <a:buClr>
                <a:schemeClr val="accent3"/>
              </a:buClr>
              <a:buSzPct val="125000"/>
              <a:buFont typeface="Arial" pitchFamily="34" charset="0"/>
              <a:buChar char="•"/>
            </a:pPr>
            <a:r>
              <a:rPr lang="en-GB" sz="1800" dirty="0">
                <a:solidFill>
                  <a:srgbClr val="575A5D"/>
                </a:solidFill>
                <a:latin typeface="Verdana" panose="020B0604030504040204" pitchFamily="34" charset="0"/>
                <a:ea typeface="Verdana" panose="020B0604030504040204" pitchFamily="34" charset="0"/>
                <a:cs typeface="Verdana" panose="020B0604030504040204" pitchFamily="34" charset="0"/>
              </a:rPr>
              <a:t>Go to the </a:t>
            </a:r>
            <a:r>
              <a:rPr lang="en-GB"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pub. Find out who the opinion formers are. </a:t>
            </a:r>
          </a:p>
          <a:p>
            <a:pPr marL="342900" lvl="1" indent="-342900">
              <a:buClr>
                <a:schemeClr val="accent3"/>
              </a:buClr>
              <a:buSzPct val="125000"/>
              <a:buFont typeface="Arial" pitchFamily="34" charset="0"/>
              <a:buChar char="•"/>
            </a:pPr>
            <a:endParaRPr lang="en-GB" sz="1800" dirty="0">
              <a:solidFill>
                <a:srgbClr val="575A5D"/>
              </a:solidFill>
              <a:latin typeface="Verdana" panose="020B0604030504040204" pitchFamily="34" charset="0"/>
              <a:ea typeface="Verdana" panose="020B0604030504040204" pitchFamily="34" charset="0"/>
              <a:cs typeface="Verdana" panose="020B0604030504040204" pitchFamily="34" charset="0"/>
            </a:endParaRPr>
          </a:p>
          <a:p>
            <a:pPr marL="342900" lvl="1" indent="-342900">
              <a:buClr>
                <a:schemeClr val="accent3"/>
              </a:buClr>
              <a:buSzPct val="125000"/>
              <a:buFont typeface="Arial" pitchFamily="34" charset="0"/>
              <a:buChar char="•"/>
            </a:pP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Networks</a:t>
            </a:r>
            <a:r>
              <a:rPr lang="en-US" sz="1800" dirty="0">
                <a:solidFill>
                  <a:srgbClr val="575A5D"/>
                </a:solidFill>
                <a:latin typeface="Verdana" panose="020B0604030504040204" pitchFamily="34" charset="0"/>
                <a:ea typeface="Verdana" panose="020B0604030504040204" pitchFamily="34" charset="0"/>
                <a:cs typeface="Verdana" panose="020B0604030504040204" pitchFamily="34" charset="0"/>
              </a:rPr>
              <a:t>, conferences and LinkedIn can be </a:t>
            </a:r>
            <a:r>
              <a:rPr lang="en-US" sz="18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useful. Younger half of population make extensive use of Facebook, Twitter etc. </a:t>
            </a:r>
            <a:endParaRPr lang="en-GB" sz="1800" dirty="0">
              <a:solidFill>
                <a:srgbClr val="575A5D"/>
              </a:solidFill>
              <a:latin typeface="Verdana" panose="020B0604030504040204" pitchFamily="34" charset="0"/>
              <a:ea typeface="Verdana" panose="020B0604030504040204" pitchFamily="34" charset="0"/>
              <a:cs typeface="Verdana" panose="020B0604030504040204" pitchFamily="34" charset="0"/>
            </a:endParaRPr>
          </a:p>
          <a:p>
            <a:pPr marL="342900" lvl="1" indent="-342900">
              <a:buClr>
                <a:schemeClr val="accent3"/>
              </a:buClr>
              <a:buSzPct val="125000"/>
              <a:buFont typeface="Arial" pitchFamily="34" charset="0"/>
              <a:buChar char="•"/>
            </a:pPr>
            <a:endParaRPr lang="en-GB" dirty="0" smtClean="0">
              <a:solidFill>
                <a:srgbClr val="575A5D"/>
              </a:solidFill>
            </a:endParaRPr>
          </a:p>
          <a:p>
            <a:pPr marL="342900" lvl="1" indent="-342900">
              <a:buClr>
                <a:schemeClr val="accent3"/>
              </a:buClr>
              <a:buSzPct val="125000"/>
              <a:buFont typeface="Arial" pitchFamily="34" charset="0"/>
              <a:buChar char="•"/>
            </a:pPr>
            <a:endParaRPr lang="en-GB" dirty="0" smtClean="0">
              <a:solidFill>
                <a:srgbClr val="575A5D"/>
              </a:solidFill>
            </a:endParaRPr>
          </a:p>
          <a:p>
            <a:pPr lvl="1">
              <a:buNone/>
            </a:pPr>
            <a:endParaRPr lang="en-US" dirty="0" smtClean="0"/>
          </a:p>
        </p:txBody>
      </p:sp>
      <p:sp>
        <p:nvSpPr>
          <p:cNvPr id="4" name="Slide Number Placeholder 3"/>
          <p:cNvSpPr>
            <a:spLocks noGrp="1"/>
          </p:cNvSpPr>
          <p:nvPr>
            <p:ph type="sldNum" sz="quarter" idx="4294967295"/>
          </p:nvPr>
        </p:nvSpPr>
        <p:spPr>
          <a:xfrm>
            <a:off x="8153400" y="6434766"/>
            <a:ext cx="457200" cy="210312"/>
          </a:xfrm>
          <a:prstGeom prst="rect">
            <a:avLst/>
          </a:prstGeom>
        </p:spPr>
        <p:txBody>
          <a:bodyPr/>
          <a:lstStyle/>
          <a:p>
            <a:fld id="{128B9000-4C22-4324-B547-C15B7C09118D}" type="slidenum">
              <a:rPr lang="en-US" smtClean="0">
                <a:solidFill>
                  <a:srgbClr val="000000">
                    <a:lumMod val="75000"/>
                    <a:lumOff val="25000"/>
                  </a:srgbClr>
                </a:solidFill>
              </a:rPr>
              <a:pPr/>
              <a:t>8</a:t>
            </a:fld>
            <a:endParaRPr lang="en-US" dirty="0">
              <a:solidFill>
                <a:srgbClr val="000000">
                  <a:lumMod val="75000"/>
                  <a:lumOff val="25000"/>
                </a:srgbClr>
              </a:solidFill>
            </a:endParaRPr>
          </a:p>
        </p:txBody>
      </p:sp>
      <p:pic>
        <p:nvPicPr>
          <p:cNvPr id="4098"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7162800" y="0"/>
            <a:ext cx="1762125" cy="116922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71362911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0543" y="26221"/>
            <a:ext cx="8229600" cy="1143000"/>
          </a:xfrm>
        </p:spPr>
        <p:txBody>
          <a:bodyPr/>
          <a:lstStyle/>
          <a:p>
            <a:r>
              <a:rPr lang="en-US" sz="3200" dirty="0" smtClean="0"/>
              <a:t>    </a:t>
            </a:r>
            <a:r>
              <a:rPr lang="en-US" sz="2800" dirty="0" smtClean="0">
                <a:solidFill>
                  <a:schemeClr val="accent5">
                    <a:lumMod val="50000"/>
                  </a:schemeClr>
                </a:solidFill>
                <a:latin typeface="Verdana" panose="020B0604030504040204" pitchFamily="34" charset="0"/>
                <a:ea typeface="Verdana" panose="020B0604030504040204" pitchFamily="34" charset="0"/>
                <a:cs typeface="Verdana" panose="020B0604030504040204" pitchFamily="34" charset="0"/>
              </a:rPr>
              <a:t>The English Pub</a:t>
            </a:r>
            <a:r>
              <a:rPr lang="en-US" dirty="0" smtClean="0"/>
              <a:t>	</a:t>
            </a:r>
            <a:endParaRPr lang="en-US" dirty="0"/>
          </a:p>
        </p:txBody>
      </p:sp>
      <p:sp>
        <p:nvSpPr>
          <p:cNvPr id="3" name="Content Placeholder 2"/>
          <p:cNvSpPr>
            <a:spLocks noGrp="1"/>
          </p:cNvSpPr>
          <p:nvPr>
            <p:ph idx="1"/>
          </p:nvPr>
        </p:nvSpPr>
        <p:spPr>
          <a:xfrm>
            <a:off x="615861" y="1367130"/>
            <a:ext cx="8007641" cy="4138744"/>
          </a:xfrm>
        </p:spPr>
        <p:txBody>
          <a:bodyPr>
            <a:normAutofit fontScale="70000" lnSpcReduction="20000"/>
          </a:bodyPr>
          <a:lstStyle/>
          <a:p>
            <a:pPr lvl="1">
              <a:buFont typeface="Arial" panose="020B0604020202020204" pitchFamily="34" charset="0"/>
              <a:buChar char="•"/>
            </a:pP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If invited, then </a:t>
            </a:r>
            <a:r>
              <a:rPr lang="en-US" sz="2600" b="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go</a:t>
            </a: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….an important part of social and after-work culture (subject to drink/drive laws). Each person takes it in turn to buy a round of drinks. Non-alcoholic or even tea/coffee is fine. </a:t>
            </a:r>
          </a:p>
          <a:p>
            <a:pPr lvl="1">
              <a:buFont typeface="Arial" panose="020B0604020202020204" pitchFamily="34" charset="0"/>
              <a:buChar char="•"/>
            </a:pP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“It’s not quite like relaxing in your friend’s home, but it quite like being in the home of a </a:t>
            </a:r>
            <a:r>
              <a:rPr lang="en-US" sz="2600" i="1" dirty="0" smtClean="0">
                <a:solidFill>
                  <a:srgbClr val="575A5D"/>
                </a:solidFill>
                <a:latin typeface="Verdana" panose="020B0604030504040204" pitchFamily="34" charset="0"/>
                <a:ea typeface="Verdana" panose="020B0604030504040204" pitchFamily="34" charset="0"/>
                <a:cs typeface="Verdana" panose="020B0604030504040204" pitchFamily="34" charset="0"/>
              </a:rPr>
              <a:t>friend of a friend</a:t>
            </a: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and you may well </a:t>
            </a:r>
            <a:r>
              <a:rPr lang="en-US" sz="2600" dirty="0" err="1" smtClean="0">
                <a:solidFill>
                  <a:srgbClr val="575A5D"/>
                </a:solidFill>
                <a:latin typeface="Verdana" panose="020B0604030504040204" pitchFamily="34" charset="0"/>
                <a:ea typeface="Verdana" panose="020B0604030504040204" pitchFamily="34" charset="0"/>
                <a:cs typeface="Verdana" panose="020B0604030504040204" pitchFamily="34" charset="0"/>
              </a:rPr>
              <a:t>recognise</a:t>
            </a: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some of the people there”. </a:t>
            </a:r>
          </a:p>
          <a:p>
            <a:pPr lvl="1">
              <a:buFont typeface="Arial" panose="020B0604020202020204" pitchFamily="34" charset="0"/>
              <a:buChar char="•"/>
            </a:pPr>
            <a:r>
              <a:rPr lang="en-US" sz="2600" dirty="0">
                <a:solidFill>
                  <a:srgbClr val="575A5D"/>
                </a:solidFill>
                <a:latin typeface="Verdana" panose="020B0604030504040204" pitchFamily="34" charset="0"/>
                <a:ea typeface="Verdana" panose="020B0604030504040204" pitchFamily="34" charset="0"/>
                <a:cs typeface="Verdana" panose="020B0604030504040204" pitchFamily="34" charset="0"/>
              </a:rPr>
              <a:t>In the pub, everyone is equal</a:t>
            </a: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 good pub is one that welcomes people of all ages….and their dogs.”</a:t>
            </a:r>
          </a:p>
          <a:p>
            <a:pPr lvl="1">
              <a:buFont typeface="Arial" panose="020B0604020202020204" pitchFamily="34" charset="0"/>
              <a:buChar char="•"/>
            </a:pP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Pub culture can include watching the big match together on a large TV screen, pub quiz, snacking/informal dining, restaurant-style meal. </a:t>
            </a:r>
          </a:p>
          <a:p>
            <a:pPr lvl="1">
              <a:buFont typeface="Arial" panose="020B0604020202020204" pitchFamily="34" charset="0"/>
              <a:buChar char="•"/>
            </a:pPr>
            <a:r>
              <a:rPr lang="en-US" sz="26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Pubs make great destinations for a walk/drive in the countryside – especially if you go for a typical Sunday roast lunch (best to book). And, on a summer’s day…..sit in the garden</a:t>
            </a:r>
            <a:r>
              <a:rPr lang="en-US" sz="2900" dirty="0" smtClean="0">
                <a:solidFill>
                  <a:srgbClr val="575A5D"/>
                </a:solidFill>
                <a:latin typeface="Verdana" panose="020B0604030504040204" pitchFamily="34" charset="0"/>
                <a:ea typeface="Verdana" panose="020B0604030504040204" pitchFamily="34" charset="0"/>
                <a:cs typeface="Verdana" panose="020B0604030504040204" pitchFamily="34" charset="0"/>
              </a:rPr>
              <a:t>. </a:t>
            </a:r>
          </a:p>
          <a:p>
            <a:pPr lvl="1">
              <a:buFont typeface="Wingdings" pitchFamily="2" charset="2"/>
              <a:buChar char="Ø"/>
            </a:pPr>
            <a:endParaRPr lang="en-US" sz="2900" dirty="0" smtClean="0">
              <a:solidFill>
                <a:srgbClr val="575A5D"/>
              </a:solidFill>
              <a:latin typeface="Verdana" panose="020B0604030504040204" pitchFamily="34" charset="0"/>
              <a:ea typeface="Verdana" panose="020B0604030504040204" pitchFamily="34" charset="0"/>
              <a:cs typeface="Verdana" panose="020B0604030504040204" pitchFamily="34" charset="0"/>
            </a:endParaRPr>
          </a:p>
          <a:p>
            <a:pPr marL="342900" lvl="1" indent="-342900">
              <a:buClr>
                <a:schemeClr val="accent3"/>
              </a:buClr>
              <a:buSzPct val="125000"/>
              <a:buFont typeface="Arial" pitchFamily="34" charset="0"/>
              <a:buChar char="•"/>
            </a:pPr>
            <a:endParaRPr lang="en-GB" dirty="0" smtClean="0">
              <a:solidFill>
                <a:srgbClr val="575A5D"/>
              </a:solidFill>
            </a:endParaRPr>
          </a:p>
          <a:p>
            <a:pPr marL="342900" lvl="1" indent="-342900">
              <a:buClr>
                <a:schemeClr val="accent3"/>
              </a:buClr>
              <a:buSzPct val="125000"/>
              <a:buFont typeface="Arial" pitchFamily="34" charset="0"/>
              <a:buChar char="•"/>
            </a:pPr>
            <a:endParaRPr lang="en-GB" dirty="0" smtClean="0">
              <a:solidFill>
                <a:srgbClr val="575A5D"/>
              </a:solidFill>
            </a:endParaRPr>
          </a:p>
          <a:p>
            <a:pPr lvl="1">
              <a:buNone/>
            </a:pPr>
            <a:endParaRPr lang="en-US" dirty="0" smtClean="0"/>
          </a:p>
        </p:txBody>
      </p:sp>
      <p:sp>
        <p:nvSpPr>
          <p:cNvPr id="4" name="Slide Number Placeholder 3"/>
          <p:cNvSpPr>
            <a:spLocks noGrp="1"/>
          </p:cNvSpPr>
          <p:nvPr>
            <p:ph type="sldNum" sz="quarter" idx="4294967295"/>
          </p:nvPr>
        </p:nvSpPr>
        <p:spPr>
          <a:xfrm>
            <a:off x="8153400" y="6434766"/>
            <a:ext cx="457200" cy="210312"/>
          </a:xfrm>
          <a:prstGeom prst="rect">
            <a:avLst/>
          </a:prstGeom>
        </p:spPr>
        <p:txBody>
          <a:bodyPr/>
          <a:lstStyle/>
          <a:p>
            <a:fld id="{128B9000-4C22-4324-B547-C15B7C09118D}" type="slidenum">
              <a:rPr lang="en-US" smtClean="0">
                <a:solidFill>
                  <a:srgbClr val="000000">
                    <a:lumMod val="75000"/>
                    <a:lumOff val="25000"/>
                  </a:srgbClr>
                </a:solidFill>
              </a:rPr>
              <a:pPr/>
              <a:t>9</a:t>
            </a:fld>
            <a:endParaRPr lang="en-US" dirty="0">
              <a:solidFill>
                <a:srgbClr val="000000">
                  <a:lumMod val="75000"/>
                  <a:lumOff val="25000"/>
                </a:srgbClr>
              </a:solidFill>
            </a:endParaRPr>
          </a:p>
        </p:txBody>
      </p:sp>
      <p:pic>
        <p:nvPicPr>
          <p:cNvPr id="1026"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875283" y="59121"/>
            <a:ext cx="1729425" cy="1295400"/>
          </a:xfrm>
          <a:prstGeom prst="rect">
            <a:avLst/>
          </a:prstGeom>
          <a:noFill/>
          <a:extLst>
            <a:ext uri="{909E8E84-426E-40DD-AFC4-6F175D3DCCD1}">
              <a14:hiddenFill xmlns:a14="http://schemas.microsoft.com/office/drawing/2010/main">
                <a:solidFill>
                  <a:srgbClr val="FFFFFF"/>
                </a:solidFill>
              </a14:hiddenFill>
            </a:ext>
          </a:extLst>
        </p:spPr>
      </p:pic>
      <p:pic>
        <p:nvPicPr>
          <p:cNvPr id="1028" name="Picture 4" descr="Related image"/>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33799" y="5449616"/>
            <a:ext cx="1771767" cy="1179031"/>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Related image"/>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1066800" y="5449616"/>
            <a:ext cx="1705074" cy="1068674"/>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Related image"/>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rot="21271439">
            <a:off x="6629399" y="5234483"/>
            <a:ext cx="2265314" cy="128901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89164577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780</TotalTime>
  <Words>2293</Words>
  <Application>Microsoft Office PowerPoint</Application>
  <PresentationFormat>On-screen Show (4:3)</PresentationFormat>
  <Paragraphs>347</Paragraphs>
  <Slides>17</Slides>
  <Notes>14</Notes>
  <HiddenSlides>0</HiddenSlides>
  <MMClips>0</MMClips>
  <ScaleCrop>false</ScaleCrop>
  <HeadingPairs>
    <vt:vector size="4" baseType="variant">
      <vt:variant>
        <vt:lpstr>Theme</vt:lpstr>
      </vt:variant>
      <vt:variant>
        <vt:i4>1</vt:i4>
      </vt:variant>
      <vt:variant>
        <vt:lpstr>Slide Titles</vt:lpstr>
      </vt:variant>
      <vt:variant>
        <vt:i4>17</vt:i4>
      </vt:variant>
    </vt:vector>
  </HeadingPairs>
  <TitlesOfParts>
    <vt:vector size="18" baseType="lpstr">
      <vt:lpstr>Office Theme</vt:lpstr>
      <vt:lpstr>The United Kingdom at Work</vt:lpstr>
      <vt:lpstr>Contents</vt:lpstr>
      <vt:lpstr>Some Images of British Life</vt:lpstr>
      <vt:lpstr>            Our history</vt:lpstr>
      <vt:lpstr>UK political context</vt:lpstr>
      <vt:lpstr>A lot of irony in British language and humour</vt:lpstr>
      <vt:lpstr>Communication in UK</vt:lpstr>
      <vt:lpstr>    Relationship building </vt:lpstr>
      <vt:lpstr>    The English Pub </vt:lpstr>
      <vt:lpstr> Meetings</vt:lpstr>
      <vt:lpstr> Communication of Instructions</vt:lpstr>
      <vt:lpstr> “Persuasion” not  “Command”</vt:lpstr>
      <vt:lpstr>People organised with no gaps and no overlaps” </vt:lpstr>
      <vt:lpstr>    Leadership and teamwork  – UK Culture</vt:lpstr>
      <vt:lpstr>Being a good subordinate  – UK Culture</vt:lpstr>
      <vt:lpstr>Selected Resources</vt:lpstr>
      <vt:lpstr>Summary</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 to British Culture</dc:title>
  <dc:creator>Martin Bartholomew</dc:creator>
  <cp:lastModifiedBy>Martin Bartholomew</cp:lastModifiedBy>
  <cp:revision>88</cp:revision>
  <cp:lastPrinted>2015-10-28T17:51:16Z</cp:lastPrinted>
  <dcterms:created xsi:type="dcterms:W3CDTF">2014-05-10T14:48:51Z</dcterms:created>
  <dcterms:modified xsi:type="dcterms:W3CDTF">2015-12-21T10:59:47Z</dcterms:modified>
</cp:coreProperties>
</file>